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325" r:id="rId5"/>
    <p:sldId id="326" r:id="rId6"/>
    <p:sldId id="327" r:id="rId7"/>
    <p:sldId id="328" r:id="rId8"/>
    <p:sldId id="329" r:id="rId9"/>
    <p:sldId id="330" r:id="rId10"/>
    <p:sldId id="331" r:id="rId11"/>
    <p:sldId id="33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3010"/>
    <a:srgbClr val="92AA4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24" autoAdjust="0"/>
    <p:restoredTop sz="94660"/>
  </p:normalViewPr>
  <p:slideViewPr>
    <p:cSldViewPr snapToGrid="0">
      <p:cViewPr varScale="1">
        <p:scale>
          <a:sx n="79" d="100"/>
          <a:sy n="79" d="100"/>
        </p:scale>
        <p:origin x="114" y="8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CE014E-DB2D-47A6-86F4-700744BA19E2}" type="doc">
      <dgm:prSet loTypeId="urn:microsoft.com/office/officeart/2016/7/layout/HexagonTimeline" loCatId="process" qsTypeId="urn:microsoft.com/office/officeart/2005/8/quickstyle/simple1" qsCatId="simple" csTypeId="urn:microsoft.com/office/officeart/2005/8/colors/accent2_2" csCatId="accent2" phldr="1"/>
      <dgm:spPr/>
      <dgm:t>
        <a:bodyPr/>
        <a:lstStyle/>
        <a:p>
          <a:endParaRPr lang="en-US"/>
        </a:p>
      </dgm:t>
    </dgm:pt>
    <dgm:pt modelId="{D5E789D9-D9A2-45AC-BAF9-1308191BA789}">
      <dgm:prSet/>
      <dgm:spPr/>
      <dgm:t>
        <a:bodyPr/>
        <a:lstStyle/>
        <a:p>
          <a:r>
            <a:rPr lang="en-US" dirty="0"/>
            <a:t>Data Collection</a:t>
          </a:r>
        </a:p>
      </dgm:t>
    </dgm:pt>
    <dgm:pt modelId="{6D2538D1-07F6-4AD0-A180-0652C7ED8A0F}" type="parTrans" cxnId="{D2E2B977-38C3-4B6F-ABF6-6DF60DD5A34A}">
      <dgm:prSet/>
      <dgm:spPr/>
      <dgm:t>
        <a:bodyPr/>
        <a:lstStyle/>
        <a:p>
          <a:endParaRPr lang="en-US"/>
        </a:p>
      </dgm:t>
    </dgm:pt>
    <dgm:pt modelId="{A9AFE83E-6D8C-4421-B047-95AE8E9BCF60}" type="sibTrans" cxnId="{D2E2B977-38C3-4B6F-ABF6-6DF60DD5A34A}">
      <dgm:prSet/>
      <dgm:spPr/>
      <dgm:t>
        <a:bodyPr/>
        <a:lstStyle/>
        <a:p>
          <a:endParaRPr lang="en-US"/>
        </a:p>
      </dgm:t>
    </dgm:pt>
    <dgm:pt modelId="{E1E0C50E-73C0-4257-9C39-B671885BAC98}">
      <dgm:prSet/>
      <dgm:spPr/>
      <dgm:t>
        <a:bodyPr/>
        <a:lstStyle/>
        <a:p>
          <a:r>
            <a:rPr lang="en-US" dirty="0"/>
            <a:t>Combining Data</a:t>
          </a:r>
        </a:p>
      </dgm:t>
    </dgm:pt>
    <dgm:pt modelId="{265FF296-A501-4605-A529-6339EC9F44E3}" type="parTrans" cxnId="{D1991ACA-DCBF-4823-ADED-C9E347102AC5}">
      <dgm:prSet/>
      <dgm:spPr/>
      <dgm:t>
        <a:bodyPr/>
        <a:lstStyle/>
        <a:p>
          <a:endParaRPr lang="en-US"/>
        </a:p>
      </dgm:t>
    </dgm:pt>
    <dgm:pt modelId="{B5361973-B6A4-4EEE-9E68-57D97A89887D}" type="sibTrans" cxnId="{D1991ACA-DCBF-4823-ADED-C9E347102AC5}">
      <dgm:prSet/>
      <dgm:spPr/>
      <dgm:t>
        <a:bodyPr/>
        <a:lstStyle/>
        <a:p>
          <a:endParaRPr lang="en-US"/>
        </a:p>
      </dgm:t>
    </dgm:pt>
    <dgm:pt modelId="{8995164A-B2E1-4D50-9BDF-8B1F485C4209}">
      <dgm:prSet/>
      <dgm:spPr/>
      <dgm:t>
        <a:bodyPr/>
        <a:lstStyle/>
        <a:p>
          <a:r>
            <a:rPr lang="en-US" dirty="0"/>
            <a:t>Data Cleaning</a:t>
          </a:r>
        </a:p>
      </dgm:t>
    </dgm:pt>
    <dgm:pt modelId="{3BFA6CDF-23F9-4663-9B2D-E043E53E6291}" type="parTrans" cxnId="{C3B84390-2EDA-4BE1-A687-EB7CA7F66BD1}">
      <dgm:prSet/>
      <dgm:spPr/>
      <dgm:t>
        <a:bodyPr/>
        <a:lstStyle/>
        <a:p>
          <a:endParaRPr lang="en-US"/>
        </a:p>
      </dgm:t>
    </dgm:pt>
    <dgm:pt modelId="{28D1F382-4B8E-4620-AFD6-079E8F343E6C}" type="sibTrans" cxnId="{C3B84390-2EDA-4BE1-A687-EB7CA7F66BD1}">
      <dgm:prSet/>
      <dgm:spPr/>
      <dgm:t>
        <a:bodyPr/>
        <a:lstStyle/>
        <a:p>
          <a:endParaRPr lang="en-US"/>
        </a:p>
      </dgm:t>
    </dgm:pt>
    <dgm:pt modelId="{47EAC16E-AC39-45F6-B4E8-84B68C6ACCC2}">
      <dgm:prSet/>
      <dgm:spPr/>
      <dgm:t>
        <a:bodyPr/>
        <a:lstStyle/>
        <a:p>
          <a:r>
            <a:rPr lang="en-US" dirty="0" err="1"/>
            <a:t>Standardise</a:t>
          </a:r>
          <a:r>
            <a:rPr lang="en-US" dirty="0"/>
            <a:t> descriptions</a:t>
          </a:r>
        </a:p>
      </dgm:t>
    </dgm:pt>
    <dgm:pt modelId="{BBD28229-8D64-4860-AED0-41D2066FCD99}" type="parTrans" cxnId="{40840618-55C4-4477-B692-0C7455559239}">
      <dgm:prSet/>
      <dgm:spPr/>
      <dgm:t>
        <a:bodyPr/>
        <a:lstStyle/>
        <a:p>
          <a:endParaRPr lang="en-US"/>
        </a:p>
      </dgm:t>
    </dgm:pt>
    <dgm:pt modelId="{DC96452D-EDE6-4BD3-8C45-4F9F9CCC7D55}" type="sibTrans" cxnId="{40840618-55C4-4477-B692-0C7455559239}">
      <dgm:prSet/>
      <dgm:spPr/>
      <dgm:t>
        <a:bodyPr/>
        <a:lstStyle/>
        <a:p>
          <a:endParaRPr lang="en-US"/>
        </a:p>
      </dgm:t>
    </dgm:pt>
    <dgm:pt modelId="{D485112C-53F1-4CDF-942F-B3178A5D5DC8}">
      <dgm:prSet/>
      <dgm:spPr/>
      <dgm:t>
        <a:bodyPr/>
        <a:lstStyle/>
        <a:p>
          <a:r>
            <a:rPr lang="en-US" dirty="0"/>
            <a:t>Feature Engineering</a:t>
          </a:r>
        </a:p>
      </dgm:t>
    </dgm:pt>
    <dgm:pt modelId="{22ABC1AE-285A-4722-9410-15484FBDCFEB}" type="parTrans" cxnId="{85026580-A207-4714-B750-3885A510DE66}">
      <dgm:prSet/>
      <dgm:spPr/>
      <dgm:t>
        <a:bodyPr/>
        <a:lstStyle/>
        <a:p>
          <a:endParaRPr lang="en-US"/>
        </a:p>
      </dgm:t>
    </dgm:pt>
    <dgm:pt modelId="{B4B81C00-2857-479E-8B14-1A525E31343F}" type="sibTrans" cxnId="{85026580-A207-4714-B750-3885A510DE66}">
      <dgm:prSet/>
      <dgm:spPr/>
      <dgm:t>
        <a:bodyPr/>
        <a:lstStyle/>
        <a:p>
          <a:endParaRPr lang="en-US"/>
        </a:p>
      </dgm:t>
    </dgm:pt>
    <dgm:pt modelId="{4491FF9F-1E44-4C36-BC2C-5B55ED600E79}">
      <dgm:prSet/>
      <dgm:spPr/>
      <dgm:t>
        <a:bodyPr/>
        <a:lstStyle/>
        <a:p>
          <a:r>
            <a:rPr lang="en-US" dirty="0"/>
            <a:t>Region</a:t>
          </a:r>
        </a:p>
        <a:p>
          <a:r>
            <a:rPr lang="en-US" dirty="0"/>
            <a:t>Price per sqm</a:t>
          </a:r>
        </a:p>
        <a:p>
          <a:r>
            <a:rPr lang="en-US" dirty="0"/>
            <a:t>Flat model</a:t>
          </a:r>
        </a:p>
        <a:p>
          <a:r>
            <a:rPr lang="en-US" dirty="0"/>
            <a:t>Year &amp; month</a:t>
          </a:r>
        </a:p>
        <a:p>
          <a:r>
            <a:rPr lang="en-US" dirty="0" err="1"/>
            <a:t>Storey</a:t>
          </a:r>
          <a:endParaRPr lang="en-US" dirty="0"/>
        </a:p>
        <a:p>
          <a:r>
            <a:rPr lang="en-US" dirty="0"/>
            <a:t>No. of years since lease commencement</a:t>
          </a:r>
        </a:p>
      </dgm:t>
    </dgm:pt>
    <dgm:pt modelId="{C48EADD7-6584-4B55-A178-B27F9427FBFF}" type="parTrans" cxnId="{51BC6168-8189-4D31-A2D9-BDF517434D28}">
      <dgm:prSet/>
      <dgm:spPr/>
      <dgm:t>
        <a:bodyPr/>
        <a:lstStyle/>
        <a:p>
          <a:endParaRPr lang="en-US"/>
        </a:p>
      </dgm:t>
    </dgm:pt>
    <dgm:pt modelId="{3AF71B4F-B5EB-4800-9258-CB2378F73949}" type="sibTrans" cxnId="{51BC6168-8189-4D31-A2D9-BDF517434D28}">
      <dgm:prSet/>
      <dgm:spPr/>
      <dgm:t>
        <a:bodyPr/>
        <a:lstStyle/>
        <a:p>
          <a:endParaRPr lang="en-US"/>
        </a:p>
      </dgm:t>
    </dgm:pt>
    <dgm:pt modelId="{31ED2C1C-0880-40EC-A423-099FDCE71E06}">
      <dgm:prSet/>
      <dgm:spPr/>
      <dgm:t>
        <a:bodyPr/>
        <a:lstStyle/>
        <a:p>
          <a:r>
            <a:rPr lang="en-US" dirty="0"/>
            <a:t>Data </a:t>
          </a:r>
          <a:r>
            <a:rPr lang="en-US" dirty="0" err="1"/>
            <a:t>Visualisation</a:t>
          </a:r>
          <a:endParaRPr lang="en-US" dirty="0"/>
        </a:p>
      </dgm:t>
    </dgm:pt>
    <dgm:pt modelId="{A16039F0-30E5-4560-9474-39EC3D2AABCA}" type="parTrans" cxnId="{F50FA90C-013A-44B7-88F0-85B27A41EB0E}">
      <dgm:prSet/>
      <dgm:spPr/>
      <dgm:t>
        <a:bodyPr/>
        <a:lstStyle/>
        <a:p>
          <a:endParaRPr lang="en-US"/>
        </a:p>
      </dgm:t>
    </dgm:pt>
    <dgm:pt modelId="{57544F5F-76F6-4E7F-8253-C3188E34C793}" type="sibTrans" cxnId="{F50FA90C-013A-44B7-88F0-85B27A41EB0E}">
      <dgm:prSet/>
      <dgm:spPr/>
      <dgm:t>
        <a:bodyPr/>
        <a:lstStyle/>
        <a:p>
          <a:endParaRPr lang="en-US"/>
        </a:p>
      </dgm:t>
    </dgm:pt>
    <dgm:pt modelId="{A2F32125-C464-489F-89BB-DE0D10D70265}">
      <dgm:prSet/>
      <dgm:spPr/>
      <dgm:t>
        <a:bodyPr/>
        <a:lstStyle/>
        <a:p>
          <a:r>
            <a:rPr lang="en-US" dirty="0"/>
            <a:t>CDF</a:t>
          </a:r>
        </a:p>
        <a:p>
          <a:r>
            <a:rPr lang="en-US" dirty="0"/>
            <a:t>Scatterplot</a:t>
          </a:r>
        </a:p>
        <a:p>
          <a:r>
            <a:rPr lang="en-US" dirty="0" err="1"/>
            <a:t>Lineplot</a:t>
          </a:r>
          <a:endParaRPr lang="en-US" dirty="0"/>
        </a:p>
        <a:p>
          <a:r>
            <a:rPr lang="en-US" dirty="0" err="1"/>
            <a:t>Stackplot</a:t>
          </a:r>
          <a:endParaRPr lang="en-US" dirty="0"/>
        </a:p>
        <a:p>
          <a:r>
            <a:rPr lang="en-US" dirty="0"/>
            <a:t>Heatmap</a:t>
          </a:r>
        </a:p>
      </dgm:t>
    </dgm:pt>
    <dgm:pt modelId="{A0E5D105-DDF5-410B-8ED4-022D15E38074}" type="parTrans" cxnId="{ED10C428-44B9-4300-83B0-3B1D6121FB5E}">
      <dgm:prSet/>
      <dgm:spPr/>
      <dgm:t>
        <a:bodyPr/>
        <a:lstStyle/>
        <a:p>
          <a:endParaRPr lang="en-US"/>
        </a:p>
      </dgm:t>
    </dgm:pt>
    <dgm:pt modelId="{2BDFDA0D-59DC-4E95-92BD-8F5AF89272B5}" type="sibTrans" cxnId="{ED10C428-44B9-4300-83B0-3B1D6121FB5E}">
      <dgm:prSet/>
      <dgm:spPr/>
      <dgm:t>
        <a:bodyPr/>
        <a:lstStyle/>
        <a:p>
          <a:endParaRPr lang="en-US"/>
        </a:p>
      </dgm:t>
    </dgm:pt>
    <dgm:pt modelId="{4F2FB9C6-312C-47C7-BB77-7ED6F2F70DCA}">
      <dgm:prSet/>
      <dgm:spPr/>
      <dgm:t>
        <a:bodyPr/>
        <a:lstStyle/>
        <a:p>
          <a:r>
            <a:rPr lang="en-US" dirty="0"/>
            <a:t>Purpose</a:t>
          </a:r>
        </a:p>
      </dgm:t>
    </dgm:pt>
    <dgm:pt modelId="{72E6154B-0A6D-417F-A16E-9D7A03410B8E}" type="parTrans" cxnId="{93337F75-7E8E-4352-A330-D38DDBDCE76E}">
      <dgm:prSet/>
      <dgm:spPr/>
      <dgm:t>
        <a:bodyPr/>
        <a:lstStyle/>
        <a:p>
          <a:endParaRPr lang="en-US"/>
        </a:p>
      </dgm:t>
    </dgm:pt>
    <dgm:pt modelId="{E764E8C1-D1B5-4274-AC76-1CA42E81A121}" type="sibTrans" cxnId="{93337F75-7E8E-4352-A330-D38DDBDCE76E}">
      <dgm:prSet/>
      <dgm:spPr/>
      <dgm:t>
        <a:bodyPr/>
        <a:lstStyle/>
        <a:p>
          <a:endParaRPr lang="en-US"/>
        </a:p>
      </dgm:t>
    </dgm:pt>
    <dgm:pt modelId="{F78B66B4-FD07-4FFD-BFA3-AEA01E4360A3}">
      <dgm:prSet/>
      <dgm:spPr/>
      <dgm:t>
        <a:bodyPr/>
        <a:lstStyle/>
        <a:p>
          <a:endParaRPr lang="en-US" b="1" dirty="0"/>
        </a:p>
      </dgm:t>
    </dgm:pt>
    <dgm:pt modelId="{3D558B3E-6322-4417-BE17-0F866D656D03}" type="parTrans" cxnId="{D5B4DC20-62C9-429E-B28E-FC004368277E}">
      <dgm:prSet/>
      <dgm:spPr/>
      <dgm:t>
        <a:bodyPr/>
        <a:lstStyle/>
        <a:p>
          <a:endParaRPr lang="en-US"/>
        </a:p>
      </dgm:t>
    </dgm:pt>
    <dgm:pt modelId="{D04DD5D8-ADA5-4239-B08D-0CD13B21311E}" type="sibTrans" cxnId="{D5B4DC20-62C9-429E-B28E-FC004368277E}">
      <dgm:prSet/>
      <dgm:spPr/>
      <dgm:t>
        <a:bodyPr/>
        <a:lstStyle/>
        <a:p>
          <a:endParaRPr lang="en-US"/>
        </a:p>
      </dgm:t>
    </dgm:pt>
    <dgm:pt modelId="{FCF95B2A-3465-40CC-998A-C48C7BD34E43}">
      <dgm:prSet/>
      <dgm:spPr/>
      <dgm:t>
        <a:bodyPr/>
        <a:lstStyle/>
        <a:p>
          <a:r>
            <a:rPr lang="en-US" b="1" dirty="0"/>
            <a:t>Most profitable portfolios:</a:t>
          </a:r>
        </a:p>
        <a:p>
          <a:r>
            <a:rPr lang="en-US" dirty="0"/>
            <a:t>Pricing</a:t>
          </a:r>
        </a:p>
        <a:p>
          <a:r>
            <a:rPr lang="en-US" dirty="0"/>
            <a:t>Location</a:t>
          </a:r>
        </a:p>
        <a:p>
          <a:r>
            <a:rPr lang="en-US" dirty="0"/>
            <a:t>Property age</a:t>
          </a:r>
        </a:p>
      </dgm:t>
    </dgm:pt>
    <dgm:pt modelId="{8CDB43EE-3837-4EC0-B86D-0D7A3A30D5DF}" type="parTrans" cxnId="{54F73D01-970A-4412-A2AD-7E26E257A6BD}">
      <dgm:prSet/>
      <dgm:spPr/>
      <dgm:t>
        <a:bodyPr/>
        <a:lstStyle/>
        <a:p>
          <a:endParaRPr lang="zh-CN" altLang="en-US"/>
        </a:p>
      </dgm:t>
    </dgm:pt>
    <dgm:pt modelId="{9EF10EB7-E908-415C-A8EF-80326DDE68DB}" type="sibTrans" cxnId="{54F73D01-970A-4412-A2AD-7E26E257A6BD}">
      <dgm:prSet/>
      <dgm:spPr/>
      <dgm:t>
        <a:bodyPr/>
        <a:lstStyle/>
        <a:p>
          <a:endParaRPr lang="zh-CN" altLang="en-US"/>
        </a:p>
      </dgm:t>
    </dgm:pt>
    <dgm:pt modelId="{788755E3-AFD3-4F40-9E9E-1C980B18CCAF}">
      <dgm:prSet/>
      <dgm:spPr/>
      <dgm:t>
        <a:bodyPr/>
        <a:lstStyle/>
        <a:p>
          <a:r>
            <a:rPr lang="en-US" dirty="0"/>
            <a:t>Check missing values</a:t>
          </a:r>
        </a:p>
      </dgm:t>
    </dgm:pt>
    <dgm:pt modelId="{CCF5989A-EBC4-4330-B66C-50A08528140B}" type="parTrans" cxnId="{7550CC2E-954B-4AA0-B83A-7416F73067D7}">
      <dgm:prSet/>
      <dgm:spPr/>
      <dgm:t>
        <a:bodyPr/>
        <a:lstStyle/>
        <a:p>
          <a:endParaRPr lang="zh-CN" altLang="en-US"/>
        </a:p>
      </dgm:t>
    </dgm:pt>
    <dgm:pt modelId="{DC68D3A6-D574-403C-ACF1-19063176C66E}" type="sibTrans" cxnId="{7550CC2E-954B-4AA0-B83A-7416F73067D7}">
      <dgm:prSet/>
      <dgm:spPr/>
      <dgm:t>
        <a:bodyPr/>
        <a:lstStyle/>
        <a:p>
          <a:endParaRPr lang="zh-CN" altLang="en-US"/>
        </a:p>
      </dgm:t>
    </dgm:pt>
    <dgm:pt modelId="{4A0102FC-D761-41A0-9760-D3864D1A1A44}">
      <dgm:prSet/>
      <dgm:spPr/>
      <dgm:t>
        <a:bodyPr/>
        <a:lstStyle/>
        <a:p>
          <a:endParaRPr lang="en-US" dirty="0"/>
        </a:p>
      </dgm:t>
    </dgm:pt>
    <dgm:pt modelId="{8B31311F-9635-47D8-8A46-F7EA093D5D17}" type="parTrans" cxnId="{4C8EF537-735A-49FF-A4D1-CE70DF19554F}">
      <dgm:prSet/>
      <dgm:spPr/>
      <dgm:t>
        <a:bodyPr/>
        <a:lstStyle/>
        <a:p>
          <a:endParaRPr lang="zh-CN" altLang="en-US"/>
        </a:p>
      </dgm:t>
    </dgm:pt>
    <dgm:pt modelId="{E66CF1D4-6AE2-4E5E-89B9-6103EFCB6FE2}" type="sibTrans" cxnId="{4C8EF537-735A-49FF-A4D1-CE70DF19554F}">
      <dgm:prSet/>
      <dgm:spPr/>
      <dgm:t>
        <a:bodyPr/>
        <a:lstStyle/>
        <a:p>
          <a:endParaRPr lang="zh-CN" altLang="en-US"/>
        </a:p>
      </dgm:t>
    </dgm:pt>
    <dgm:pt modelId="{4755EAA6-7BCD-4B7D-BAD2-A764E0D17CAB}" type="pres">
      <dgm:prSet presAssocID="{9FCE014E-DB2D-47A6-86F4-700744BA19E2}" presName="Name0" presStyleCnt="0">
        <dgm:presLayoutVars>
          <dgm:chMax/>
          <dgm:chPref/>
          <dgm:animLvl val="lvl"/>
        </dgm:presLayoutVars>
      </dgm:prSet>
      <dgm:spPr/>
    </dgm:pt>
    <dgm:pt modelId="{D46C7D12-A467-4D86-A4A2-1586C3360308}" type="pres">
      <dgm:prSet presAssocID="{D5E789D9-D9A2-45AC-BAF9-1308191BA789}" presName="composite" presStyleCnt="0"/>
      <dgm:spPr/>
    </dgm:pt>
    <dgm:pt modelId="{2888994F-89D0-4261-A3C1-58CC9AC9F4F8}" type="pres">
      <dgm:prSet presAssocID="{D5E789D9-D9A2-45AC-BAF9-1308191BA789}" presName="Parent1" presStyleLbl="alignNode1" presStyleIdx="0" presStyleCnt="5" custScaleX="128995">
        <dgm:presLayoutVars>
          <dgm:chMax val="1"/>
          <dgm:chPref val="1"/>
          <dgm:bulletEnabled val="1"/>
        </dgm:presLayoutVars>
      </dgm:prSet>
      <dgm:spPr/>
    </dgm:pt>
    <dgm:pt modelId="{EDCF05D7-F34E-4408-9BD2-4D5781715143}" type="pres">
      <dgm:prSet presAssocID="{D5E789D9-D9A2-45AC-BAF9-1308191BA789}" presName="Childtext1" presStyleLbl="revTx" presStyleIdx="0" presStyleCnt="5">
        <dgm:presLayoutVars>
          <dgm:chMax val="0"/>
          <dgm:chPref val="0"/>
          <dgm:bulletEnabled/>
        </dgm:presLayoutVars>
      </dgm:prSet>
      <dgm:spPr/>
    </dgm:pt>
    <dgm:pt modelId="{80FDC171-AB40-4EB5-8879-1796E35E56BC}" type="pres">
      <dgm:prSet presAssocID="{D5E789D9-D9A2-45AC-BAF9-1308191BA789}" presName="ConnectLine" presStyleLbl="sibTrans1D1" presStyleIdx="0" presStyleCnt="5"/>
      <dgm:spPr>
        <a:noFill/>
        <a:ln w="12700" cap="rnd" cmpd="sng" algn="ctr">
          <a:solidFill>
            <a:schemeClr val="accent2">
              <a:hueOff val="0"/>
              <a:satOff val="0"/>
              <a:lumOff val="0"/>
              <a:alphaOff val="0"/>
            </a:schemeClr>
          </a:solidFill>
          <a:prstDash val="dash"/>
        </a:ln>
        <a:effectLst/>
      </dgm:spPr>
    </dgm:pt>
    <dgm:pt modelId="{164004A6-1E5F-41CC-89BE-0688E0FF7190}" type="pres">
      <dgm:prSet presAssocID="{D5E789D9-D9A2-45AC-BAF9-1308191BA789}" presName="ConnectLineEnd" presStyleLbl="node1" presStyleIdx="0" presStyleCnt="5"/>
      <dgm:spPr/>
    </dgm:pt>
    <dgm:pt modelId="{0A42147F-D856-48DF-9A62-D7CE2D7778E7}" type="pres">
      <dgm:prSet presAssocID="{D5E789D9-D9A2-45AC-BAF9-1308191BA789}" presName="EmptyPane" presStyleCnt="0"/>
      <dgm:spPr/>
    </dgm:pt>
    <dgm:pt modelId="{F76D9292-E6FA-4694-92B3-132606EC7812}" type="pres">
      <dgm:prSet presAssocID="{A9AFE83E-6D8C-4421-B047-95AE8E9BCF60}" presName="spaceBetweenRectangles" presStyleLbl="fgAcc1" presStyleIdx="0" presStyleCnt="4"/>
      <dgm:spPr/>
    </dgm:pt>
    <dgm:pt modelId="{02881A93-6885-4B46-B5F8-A81DF92A012D}" type="pres">
      <dgm:prSet presAssocID="{8995164A-B2E1-4D50-9BDF-8B1F485C4209}" presName="composite" presStyleCnt="0"/>
      <dgm:spPr/>
    </dgm:pt>
    <dgm:pt modelId="{D8A891C6-7D9B-446A-A6B5-741B5EA35389}" type="pres">
      <dgm:prSet presAssocID="{8995164A-B2E1-4D50-9BDF-8B1F485C4209}" presName="Parent1" presStyleLbl="alignNode1" presStyleIdx="1" presStyleCnt="5" custScaleX="137348">
        <dgm:presLayoutVars>
          <dgm:chMax val="1"/>
          <dgm:chPref val="1"/>
          <dgm:bulletEnabled val="1"/>
        </dgm:presLayoutVars>
      </dgm:prSet>
      <dgm:spPr/>
    </dgm:pt>
    <dgm:pt modelId="{911D5D7C-C65C-40D4-8495-FFE0BCCB5EF2}" type="pres">
      <dgm:prSet presAssocID="{8995164A-B2E1-4D50-9BDF-8B1F485C4209}" presName="Childtext1" presStyleLbl="revTx" presStyleIdx="1" presStyleCnt="5">
        <dgm:presLayoutVars>
          <dgm:chMax val="0"/>
          <dgm:chPref val="0"/>
          <dgm:bulletEnabled/>
        </dgm:presLayoutVars>
      </dgm:prSet>
      <dgm:spPr/>
    </dgm:pt>
    <dgm:pt modelId="{5D20AFC1-76BE-4534-9307-93ADB7ADBEDE}" type="pres">
      <dgm:prSet presAssocID="{8995164A-B2E1-4D50-9BDF-8B1F485C4209}" presName="ConnectLine" presStyleLbl="sibTrans1D1" presStyleIdx="1" presStyleCnt="5"/>
      <dgm:spPr>
        <a:noFill/>
        <a:ln w="12700" cap="rnd" cmpd="sng" algn="ctr">
          <a:solidFill>
            <a:schemeClr val="accent2">
              <a:hueOff val="0"/>
              <a:satOff val="0"/>
              <a:lumOff val="0"/>
              <a:alphaOff val="0"/>
            </a:schemeClr>
          </a:solidFill>
          <a:prstDash val="dash"/>
        </a:ln>
        <a:effectLst/>
      </dgm:spPr>
    </dgm:pt>
    <dgm:pt modelId="{597439FF-0563-4266-A8CE-CF9922E7FCC0}" type="pres">
      <dgm:prSet presAssocID="{8995164A-B2E1-4D50-9BDF-8B1F485C4209}" presName="ConnectLineEnd" presStyleLbl="node1" presStyleIdx="1" presStyleCnt="5"/>
      <dgm:spPr/>
    </dgm:pt>
    <dgm:pt modelId="{23F14FD9-438B-47E0-9835-7B2F0B599415}" type="pres">
      <dgm:prSet presAssocID="{8995164A-B2E1-4D50-9BDF-8B1F485C4209}" presName="EmptyPane" presStyleCnt="0"/>
      <dgm:spPr/>
    </dgm:pt>
    <dgm:pt modelId="{09EF0FB9-CCE2-4D89-922C-2BD25DA3AD89}" type="pres">
      <dgm:prSet presAssocID="{28D1F382-4B8E-4620-AFD6-079E8F343E6C}" presName="spaceBetweenRectangles" presStyleLbl="fgAcc1" presStyleIdx="1" presStyleCnt="4"/>
      <dgm:spPr/>
    </dgm:pt>
    <dgm:pt modelId="{0AB5BE9F-0FAD-4105-AB89-690F46046305}" type="pres">
      <dgm:prSet presAssocID="{D485112C-53F1-4CDF-942F-B3178A5D5DC8}" presName="composite" presStyleCnt="0"/>
      <dgm:spPr/>
    </dgm:pt>
    <dgm:pt modelId="{92716049-4C98-44B8-9C95-0AB2E9B2B72F}" type="pres">
      <dgm:prSet presAssocID="{D485112C-53F1-4CDF-942F-B3178A5D5DC8}" presName="Parent1" presStyleLbl="alignNode1" presStyleIdx="2" presStyleCnt="5" custScaleX="173108">
        <dgm:presLayoutVars>
          <dgm:chMax val="1"/>
          <dgm:chPref val="1"/>
          <dgm:bulletEnabled val="1"/>
        </dgm:presLayoutVars>
      </dgm:prSet>
      <dgm:spPr/>
    </dgm:pt>
    <dgm:pt modelId="{0C861464-B7A4-457B-8CDB-09DBC46B45A0}" type="pres">
      <dgm:prSet presAssocID="{D485112C-53F1-4CDF-942F-B3178A5D5DC8}" presName="Childtext1" presStyleLbl="revTx" presStyleIdx="2" presStyleCnt="5">
        <dgm:presLayoutVars>
          <dgm:chMax val="0"/>
          <dgm:chPref val="0"/>
          <dgm:bulletEnabled/>
        </dgm:presLayoutVars>
      </dgm:prSet>
      <dgm:spPr/>
    </dgm:pt>
    <dgm:pt modelId="{3AC52792-E9B8-4BB5-A9E7-47F55EBE16E4}" type="pres">
      <dgm:prSet presAssocID="{D485112C-53F1-4CDF-942F-B3178A5D5DC8}" presName="ConnectLine" presStyleLbl="sibTrans1D1" presStyleIdx="2" presStyleCnt="5"/>
      <dgm:spPr>
        <a:noFill/>
        <a:ln w="12700" cap="rnd" cmpd="sng" algn="ctr">
          <a:solidFill>
            <a:schemeClr val="accent2">
              <a:hueOff val="0"/>
              <a:satOff val="0"/>
              <a:lumOff val="0"/>
              <a:alphaOff val="0"/>
            </a:schemeClr>
          </a:solidFill>
          <a:prstDash val="dash"/>
        </a:ln>
        <a:effectLst/>
      </dgm:spPr>
    </dgm:pt>
    <dgm:pt modelId="{52654424-43E7-406E-BC3C-F307232D9941}" type="pres">
      <dgm:prSet presAssocID="{D485112C-53F1-4CDF-942F-B3178A5D5DC8}" presName="ConnectLineEnd" presStyleLbl="node1" presStyleIdx="2" presStyleCnt="5"/>
      <dgm:spPr/>
    </dgm:pt>
    <dgm:pt modelId="{925A671A-2C41-407F-99B3-F7682923A1DA}" type="pres">
      <dgm:prSet presAssocID="{D485112C-53F1-4CDF-942F-B3178A5D5DC8}" presName="EmptyPane" presStyleCnt="0"/>
      <dgm:spPr/>
    </dgm:pt>
    <dgm:pt modelId="{3475E305-8FA1-44EC-A67D-264407DF68D7}" type="pres">
      <dgm:prSet presAssocID="{B4B81C00-2857-479E-8B14-1A525E31343F}" presName="spaceBetweenRectangles" presStyleLbl="fgAcc1" presStyleIdx="2" presStyleCnt="4"/>
      <dgm:spPr/>
    </dgm:pt>
    <dgm:pt modelId="{D8D19D66-03A4-4BC3-9FC2-C0AE394D1662}" type="pres">
      <dgm:prSet presAssocID="{31ED2C1C-0880-40EC-A423-099FDCE71E06}" presName="composite" presStyleCnt="0"/>
      <dgm:spPr/>
    </dgm:pt>
    <dgm:pt modelId="{F81C3B9F-684F-4A60-A697-C1B2337B065C}" type="pres">
      <dgm:prSet presAssocID="{31ED2C1C-0880-40EC-A423-099FDCE71E06}" presName="Parent1" presStyleLbl="alignNode1" presStyleIdx="3" presStyleCnt="5" custScaleX="163565">
        <dgm:presLayoutVars>
          <dgm:chMax val="1"/>
          <dgm:chPref val="1"/>
          <dgm:bulletEnabled val="1"/>
        </dgm:presLayoutVars>
      </dgm:prSet>
      <dgm:spPr/>
    </dgm:pt>
    <dgm:pt modelId="{3D250A58-0B90-4756-9877-028AF274622F}" type="pres">
      <dgm:prSet presAssocID="{31ED2C1C-0880-40EC-A423-099FDCE71E06}" presName="Childtext1" presStyleLbl="revTx" presStyleIdx="3" presStyleCnt="5">
        <dgm:presLayoutVars>
          <dgm:chMax val="0"/>
          <dgm:chPref val="0"/>
          <dgm:bulletEnabled/>
        </dgm:presLayoutVars>
      </dgm:prSet>
      <dgm:spPr/>
    </dgm:pt>
    <dgm:pt modelId="{89E7DF2E-759C-459E-A8C4-31F3EA2ED28C}" type="pres">
      <dgm:prSet presAssocID="{31ED2C1C-0880-40EC-A423-099FDCE71E06}" presName="ConnectLine" presStyleLbl="sibTrans1D1" presStyleIdx="3" presStyleCnt="5"/>
      <dgm:spPr>
        <a:noFill/>
        <a:ln w="12700" cap="rnd" cmpd="sng" algn="ctr">
          <a:solidFill>
            <a:schemeClr val="accent2">
              <a:hueOff val="0"/>
              <a:satOff val="0"/>
              <a:lumOff val="0"/>
              <a:alphaOff val="0"/>
            </a:schemeClr>
          </a:solidFill>
          <a:prstDash val="dash"/>
        </a:ln>
        <a:effectLst/>
      </dgm:spPr>
    </dgm:pt>
    <dgm:pt modelId="{DF682F77-865A-45CF-9737-36DB3B7C5D51}" type="pres">
      <dgm:prSet presAssocID="{31ED2C1C-0880-40EC-A423-099FDCE71E06}" presName="ConnectLineEnd" presStyleLbl="node1" presStyleIdx="3" presStyleCnt="5"/>
      <dgm:spPr/>
    </dgm:pt>
    <dgm:pt modelId="{BF2627FE-A04B-48E4-B981-DC8C531D9767}" type="pres">
      <dgm:prSet presAssocID="{31ED2C1C-0880-40EC-A423-099FDCE71E06}" presName="EmptyPane" presStyleCnt="0"/>
      <dgm:spPr/>
    </dgm:pt>
    <dgm:pt modelId="{01D51494-3EC7-44B4-9F22-DAA82613F1ED}" type="pres">
      <dgm:prSet presAssocID="{57544F5F-76F6-4E7F-8253-C3188E34C793}" presName="spaceBetweenRectangles" presStyleLbl="fgAcc1" presStyleIdx="3" presStyleCnt="4"/>
      <dgm:spPr/>
    </dgm:pt>
    <dgm:pt modelId="{D062F81B-6EF7-4A2C-8C4B-74FE30311DD3}" type="pres">
      <dgm:prSet presAssocID="{4F2FB9C6-312C-47C7-BB77-7ED6F2F70DCA}" presName="composite" presStyleCnt="0"/>
      <dgm:spPr/>
    </dgm:pt>
    <dgm:pt modelId="{AA253542-38F8-4431-A86D-025FB6A9410C}" type="pres">
      <dgm:prSet presAssocID="{4F2FB9C6-312C-47C7-BB77-7ED6F2F70DCA}" presName="Parent1" presStyleLbl="alignNode1" presStyleIdx="4" presStyleCnt="5" custScaleX="225405">
        <dgm:presLayoutVars>
          <dgm:chMax val="1"/>
          <dgm:chPref val="1"/>
          <dgm:bulletEnabled val="1"/>
        </dgm:presLayoutVars>
      </dgm:prSet>
      <dgm:spPr/>
    </dgm:pt>
    <dgm:pt modelId="{C7DDF04F-C3CE-4DB3-BA70-7311116637D8}" type="pres">
      <dgm:prSet presAssocID="{4F2FB9C6-312C-47C7-BB77-7ED6F2F70DCA}" presName="Childtext1" presStyleLbl="revTx" presStyleIdx="4" presStyleCnt="5">
        <dgm:presLayoutVars>
          <dgm:chMax val="0"/>
          <dgm:chPref val="0"/>
          <dgm:bulletEnabled/>
        </dgm:presLayoutVars>
      </dgm:prSet>
      <dgm:spPr/>
    </dgm:pt>
    <dgm:pt modelId="{A599BD27-E883-4834-81A0-3D44EAE67732}" type="pres">
      <dgm:prSet presAssocID="{4F2FB9C6-312C-47C7-BB77-7ED6F2F70DCA}" presName="ConnectLine" presStyleLbl="sibTrans1D1" presStyleIdx="4" presStyleCnt="5"/>
      <dgm:spPr>
        <a:noFill/>
        <a:ln w="12700" cap="rnd" cmpd="sng" algn="ctr">
          <a:solidFill>
            <a:schemeClr val="accent2">
              <a:hueOff val="0"/>
              <a:satOff val="0"/>
              <a:lumOff val="0"/>
              <a:alphaOff val="0"/>
            </a:schemeClr>
          </a:solidFill>
          <a:prstDash val="dash"/>
        </a:ln>
        <a:effectLst/>
      </dgm:spPr>
    </dgm:pt>
    <dgm:pt modelId="{28EB50A6-2E9E-40ED-B8A8-0D6BB0DD46CF}" type="pres">
      <dgm:prSet presAssocID="{4F2FB9C6-312C-47C7-BB77-7ED6F2F70DCA}" presName="ConnectLineEnd" presStyleLbl="node1" presStyleIdx="4" presStyleCnt="5"/>
      <dgm:spPr/>
    </dgm:pt>
    <dgm:pt modelId="{919564A5-13CC-46DF-9AF8-AE82314B7D70}" type="pres">
      <dgm:prSet presAssocID="{4F2FB9C6-312C-47C7-BB77-7ED6F2F70DCA}" presName="EmptyPane" presStyleCnt="0"/>
      <dgm:spPr/>
    </dgm:pt>
  </dgm:ptLst>
  <dgm:cxnLst>
    <dgm:cxn modelId="{54F73D01-970A-4412-A2AD-7E26E257A6BD}" srcId="{4F2FB9C6-312C-47C7-BB77-7ED6F2F70DCA}" destId="{FCF95B2A-3465-40CC-998A-C48C7BD34E43}" srcOrd="1" destOrd="0" parTransId="{8CDB43EE-3837-4EC0-B86D-0D7A3A30D5DF}" sibTransId="{9EF10EB7-E908-415C-A8EF-80326DDE68DB}"/>
    <dgm:cxn modelId="{F50FA90C-013A-44B7-88F0-85B27A41EB0E}" srcId="{9FCE014E-DB2D-47A6-86F4-700744BA19E2}" destId="{31ED2C1C-0880-40EC-A423-099FDCE71E06}" srcOrd="3" destOrd="0" parTransId="{A16039F0-30E5-4560-9474-39EC3D2AABCA}" sibTransId="{57544F5F-76F6-4E7F-8253-C3188E34C793}"/>
    <dgm:cxn modelId="{40840618-55C4-4477-B692-0C7455559239}" srcId="{8995164A-B2E1-4D50-9BDF-8B1F485C4209}" destId="{47EAC16E-AC39-45F6-B4E8-84B68C6ACCC2}" srcOrd="0" destOrd="0" parTransId="{BBD28229-8D64-4860-AED0-41D2066FCD99}" sibTransId="{DC96452D-EDE6-4BD3-8C45-4F9F9CCC7D55}"/>
    <dgm:cxn modelId="{C32F7F18-8C15-428B-AE18-322E163CE682}" type="presOf" srcId="{4F2FB9C6-312C-47C7-BB77-7ED6F2F70DCA}" destId="{AA253542-38F8-4431-A86D-025FB6A9410C}" srcOrd="0" destOrd="0" presId="urn:microsoft.com/office/officeart/2016/7/layout/HexagonTimeline"/>
    <dgm:cxn modelId="{D5B4DC20-62C9-429E-B28E-FC004368277E}" srcId="{4F2FB9C6-312C-47C7-BB77-7ED6F2F70DCA}" destId="{F78B66B4-FD07-4FFD-BFA3-AEA01E4360A3}" srcOrd="0" destOrd="0" parTransId="{3D558B3E-6322-4417-BE17-0F866D656D03}" sibTransId="{D04DD5D8-ADA5-4239-B08D-0CD13B21311E}"/>
    <dgm:cxn modelId="{ED10C428-44B9-4300-83B0-3B1D6121FB5E}" srcId="{31ED2C1C-0880-40EC-A423-099FDCE71E06}" destId="{A2F32125-C464-489F-89BB-DE0D10D70265}" srcOrd="0" destOrd="0" parTransId="{A0E5D105-DDF5-410B-8ED4-022D15E38074}" sibTransId="{2BDFDA0D-59DC-4E95-92BD-8F5AF89272B5}"/>
    <dgm:cxn modelId="{7550CC2E-954B-4AA0-B83A-7416F73067D7}" srcId="{8995164A-B2E1-4D50-9BDF-8B1F485C4209}" destId="{788755E3-AFD3-4F40-9E9E-1C980B18CCAF}" srcOrd="1" destOrd="0" parTransId="{CCF5989A-EBC4-4330-B66C-50A08528140B}" sibTransId="{DC68D3A6-D574-403C-ACF1-19063176C66E}"/>
    <dgm:cxn modelId="{4C8EF537-735A-49FF-A4D1-CE70DF19554F}" srcId="{8995164A-B2E1-4D50-9BDF-8B1F485C4209}" destId="{4A0102FC-D761-41A0-9760-D3864D1A1A44}" srcOrd="2" destOrd="0" parTransId="{8B31311F-9635-47D8-8A46-F7EA093D5D17}" sibTransId="{E66CF1D4-6AE2-4E5E-89B9-6103EFCB6FE2}"/>
    <dgm:cxn modelId="{F1804E38-7581-40B5-9591-52496AD9C70E}" type="presOf" srcId="{9FCE014E-DB2D-47A6-86F4-700744BA19E2}" destId="{4755EAA6-7BCD-4B7D-BAD2-A764E0D17CAB}" srcOrd="0" destOrd="0" presId="urn:microsoft.com/office/officeart/2016/7/layout/HexagonTimeline"/>
    <dgm:cxn modelId="{396A4841-B0FC-497E-862B-C834D114E152}" type="presOf" srcId="{47EAC16E-AC39-45F6-B4E8-84B68C6ACCC2}" destId="{911D5D7C-C65C-40D4-8495-FFE0BCCB5EF2}" srcOrd="0" destOrd="0" presId="urn:microsoft.com/office/officeart/2016/7/layout/HexagonTimeline"/>
    <dgm:cxn modelId="{6CE92662-0AD9-4ADF-8542-82DBA564F640}" type="presOf" srcId="{D5E789D9-D9A2-45AC-BAF9-1308191BA789}" destId="{2888994F-89D0-4261-A3C1-58CC9AC9F4F8}" srcOrd="0" destOrd="0" presId="urn:microsoft.com/office/officeart/2016/7/layout/HexagonTimeline"/>
    <dgm:cxn modelId="{51BC6168-8189-4D31-A2D9-BDF517434D28}" srcId="{D485112C-53F1-4CDF-942F-B3178A5D5DC8}" destId="{4491FF9F-1E44-4C36-BC2C-5B55ED600E79}" srcOrd="0" destOrd="0" parTransId="{C48EADD7-6584-4B55-A178-B27F9427FBFF}" sibTransId="{3AF71B4F-B5EB-4800-9258-CB2378F73949}"/>
    <dgm:cxn modelId="{93337F75-7E8E-4352-A330-D38DDBDCE76E}" srcId="{9FCE014E-DB2D-47A6-86F4-700744BA19E2}" destId="{4F2FB9C6-312C-47C7-BB77-7ED6F2F70DCA}" srcOrd="4" destOrd="0" parTransId="{72E6154B-0A6D-417F-A16E-9D7A03410B8E}" sibTransId="{E764E8C1-D1B5-4274-AC76-1CA42E81A121}"/>
    <dgm:cxn modelId="{D2E2B977-38C3-4B6F-ABF6-6DF60DD5A34A}" srcId="{9FCE014E-DB2D-47A6-86F4-700744BA19E2}" destId="{D5E789D9-D9A2-45AC-BAF9-1308191BA789}" srcOrd="0" destOrd="0" parTransId="{6D2538D1-07F6-4AD0-A180-0652C7ED8A0F}" sibTransId="{A9AFE83E-6D8C-4421-B047-95AE8E9BCF60}"/>
    <dgm:cxn modelId="{5838057F-C4E6-417B-8FE7-1E35606CEAC8}" type="presOf" srcId="{788755E3-AFD3-4F40-9E9E-1C980B18CCAF}" destId="{911D5D7C-C65C-40D4-8495-FFE0BCCB5EF2}" srcOrd="0" destOrd="1" presId="urn:microsoft.com/office/officeart/2016/7/layout/HexagonTimeline"/>
    <dgm:cxn modelId="{85026580-A207-4714-B750-3885A510DE66}" srcId="{9FCE014E-DB2D-47A6-86F4-700744BA19E2}" destId="{D485112C-53F1-4CDF-942F-B3178A5D5DC8}" srcOrd="2" destOrd="0" parTransId="{22ABC1AE-285A-4722-9410-15484FBDCFEB}" sibTransId="{B4B81C00-2857-479E-8B14-1A525E31343F}"/>
    <dgm:cxn modelId="{931C408C-BF36-49C4-BFAF-D7BD48057DFC}" type="presOf" srcId="{D485112C-53F1-4CDF-942F-B3178A5D5DC8}" destId="{92716049-4C98-44B8-9C95-0AB2E9B2B72F}" srcOrd="0" destOrd="0" presId="urn:microsoft.com/office/officeart/2016/7/layout/HexagonTimeline"/>
    <dgm:cxn modelId="{C3B84390-2EDA-4BE1-A687-EB7CA7F66BD1}" srcId="{9FCE014E-DB2D-47A6-86F4-700744BA19E2}" destId="{8995164A-B2E1-4D50-9BDF-8B1F485C4209}" srcOrd="1" destOrd="0" parTransId="{3BFA6CDF-23F9-4663-9B2D-E043E53E6291}" sibTransId="{28D1F382-4B8E-4620-AFD6-079E8F343E6C}"/>
    <dgm:cxn modelId="{A2970FA6-DDE3-48F9-B415-964D9FB40323}" type="presOf" srcId="{F78B66B4-FD07-4FFD-BFA3-AEA01E4360A3}" destId="{C7DDF04F-C3CE-4DB3-BA70-7311116637D8}" srcOrd="0" destOrd="0" presId="urn:microsoft.com/office/officeart/2016/7/layout/HexagonTimeline"/>
    <dgm:cxn modelId="{931057AC-5943-4C54-AC71-24F58C1A9865}" type="presOf" srcId="{E1E0C50E-73C0-4257-9C39-B671885BAC98}" destId="{EDCF05D7-F34E-4408-9BD2-4D5781715143}" srcOrd="0" destOrd="0" presId="urn:microsoft.com/office/officeart/2016/7/layout/HexagonTimeline"/>
    <dgm:cxn modelId="{E5ACEFB5-D0E1-43FD-A445-2A976AEC3012}" type="presOf" srcId="{FCF95B2A-3465-40CC-998A-C48C7BD34E43}" destId="{C7DDF04F-C3CE-4DB3-BA70-7311116637D8}" srcOrd="0" destOrd="1" presId="urn:microsoft.com/office/officeart/2016/7/layout/HexagonTimeline"/>
    <dgm:cxn modelId="{9D83ADB9-B3FC-4380-8629-9DDDF9FB471B}" type="presOf" srcId="{31ED2C1C-0880-40EC-A423-099FDCE71E06}" destId="{F81C3B9F-684F-4A60-A697-C1B2337B065C}" srcOrd="0" destOrd="0" presId="urn:microsoft.com/office/officeart/2016/7/layout/HexagonTimeline"/>
    <dgm:cxn modelId="{EDA975BB-B131-489E-A9B7-36271D519459}" type="presOf" srcId="{4A0102FC-D761-41A0-9760-D3864D1A1A44}" destId="{911D5D7C-C65C-40D4-8495-FFE0BCCB5EF2}" srcOrd="0" destOrd="2" presId="urn:microsoft.com/office/officeart/2016/7/layout/HexagonTimeline"/>
    <dgm:cxn modelId="{7FE85DBE-5C9E-4A46-B536-8C2A6D45CFB8}" type="presOf" srcId="{8995164A-B2E1-4D50-9BDF-8B1F485C4209}" destId="{D8A891C6-7D9B-446A-A6B5-741B5EA35389}" srcOrd="0" destOrd="0" presId="urn:microsoft.com/office/officeart/2016/7/layout/HexagonTimeline"/>
    <dgm:cxn modelId="{D1991ACA-DCBF-4823-ADED-C9E347102AC5}" srcId="{D5E789D9-D9A2-45AC-BAF9-1308191BA789}" destId="{E1E0C50E-73C0-4257-9C39-B671885BAC98}" srcOrd="0" destOrd="0" parTransId="{265FF296-A501-4605-A529-6339EC9F44E3}" sibTransId="{B5361973-B6A4-4EEE-9E68-57D97A89887D}"/>
    <dgm:cxn modelId="{239394D9-4AA9-4AD5-9062-7CCEDE553BBE}" type="presOf" srcId="{A2F32125-C464-489F-89BB-DE0D10D70265}" destId="{3D250A58-0B90-4756-9877-028AF274622F}" srcOrd="0" destOrd="0" presId="urn:microsoft.com/office/officeart/2016/7/layout/HexagonTimeline"/>
    <dgm:cxn modelId="{C45742FF-B3BD-455F-A677-267DB0483AC8}" type="presOf" srcId="{4491FF9F-1E44-4C36-BC2C-5B55ED600E79}" destId="{0C861464-B7A4-457B-8CDB-09DBC46B45A0}" srcOrd="0" destOrd="0" presId="urn:microsoft.com/office/officeart/2016/7/layout/HexagonTimeline"/>
    <dgm:cxn modelId="{B569E9C5-FCFE-404A-A139-1078168E3048}" type="presParOf" srcId="{4755EAA6-7BCD-4B7D-BAD2-A764E0D17CAB}" destId="{D46C7D12-A467-4D86-A4A2-1586C3360308}" srcOrd="0" destOrd="0" presId="urn:microsoft.com/office/officeart/2016/7/layout/HexagonTimeline"/>
    <dgm:cxn modelId="{17906858-5E3B-4109-A3E5-DB10BD6391D3}" type="presParOf" srcId="{D46C7D12-A467-4D86-A4A2-1586C3360308}" destId="{2888994F-89D0-4261-A3C1-58CC9AC9F4F8}" srcOrd="0" destOrd="0" presId="urn:microsoft.com/office/officeart/2016/7/layout/HexagonTimeline"/>
    <dgm:cxn modelId="{5FDF5D46-F4A1-482A-94BC-02969E2A6966}" type="presParOf" srcId="{D46C7D12-A467-4D86-A4A2-1586C3360308}" destId="{EDCF05D7-F34E-4408-9BD2-4D5781715143}" srcOrd="1" destOrd="0" presId="urn:microsoft.com/office/officeart/2016/7/layout/HexagonTimeline"/>
    <dgm:cxn modelId="{CCFCC44E-D5C4-4EB5-9FD6-7F857BC1FF1B}" type="presParOf" srcId="{D46C7D12-A467-4D86-A4A2-1586C3360308}" destId="{80FDC171-AB40-4EB5-8879-1796E35E56BC}" srcOrd="2" destOrd="0" presId="urn:microsoft.com/office/officeart/2016/7/layout/HexagonTimeline"/>
    <dgm:cxn modelId="{521ECC81-D5D7-4DF7-8998-9AE3A612C52A}" type="presParOf" srcId="{D46C7D12-A467-4D86-A4A2-1586C3360308}" destId="{164004A6-1E5F-41CC-89BE-0688E0FF7190}" srcOrd="3" destOrd="0" presId="urn:microsoft.com/office/officeart/2016/7/layout/HexagonTimeline"/>
    <dgm:cxn modelId="{468B7AB8-5003-4286-89D9-6ABF42C6752D}" type="presParOf" srcId="{D46C7D12-A467-4D86-A4A2-1586C3360308}" destId="{0A42147F-D856-48DF-9A62-D7CE2D7778E7}" srcOrd="4" destOrd="0" presId="urn:microsoft.com/office/officeart/2016/7/layout/HexagonTimeline"/>
    <dgm:cxn modelId="{F4A4BF7D-E555-4680-AD2C-0712900C46CA}" type="presParOf" srcId="{4755EAA6-7BCD-4B7D-BAD2-A764E0D17CAB}" destId="{F76D9292-E6FA-4694-92B3-132606EC7812}" srcOrd="1" destOrd="0" presId="urn:microsoft.com/office/officeart/2016/7/layout/HexagonTimeline"/>
    <dgm:cxn modelId="{7511B5BA-AABB-402E-ABD8-78B7BD3D9FA4}" type="presParOf" srcId="{4755EAA6-7BCD-4B7D-BAD2-A764E0D17CAB}" destId="{02881A93-6885-4B46-B5F8-A81DF92A012D}" srcOrd="2" destOrd="0" presId="urn:microsoft.com/office/officeart/2016/7/layout/HexagonTimeline"/>
    <dgm:cxn modelId="{2F0D3950-CB18-4BC9-8E19-ED23C7A18069}" type="presParOf" srcId="{02881A93-6885-4B46-B5F8-A81DF92A012D}" destId="{D8A891C6-7D9B-446A-A6B5-741B5EA35389}" srcOrd="0" destOrd="0" presId="urn:microsoft.com/office/officeart/2016/7/layout/HexagonTimeline"/>
    <dgm:cxn modelId="{77FFA24A-021B-4290-B186-28990B47315A}" type="presParOf" srcId="{02881A93-6885-4B46-B5F8-A81DF92A012D}" destId="{911D5D7C-C65C-40D4-8495-FFE0BCCB5EF2}" srcOrd="1" destOrd="0" presId="urn:microsoft.com/office/officeart/2016/7/layout/HexagonTimeline"/>
    <dgm:cxn modelId="{22FFDD26-87E3-424A-944C-D8A841B2BC20}" type="presParOf" srcId="{02881A93-6885-4B46-B5F8-A81DF92A012D}" destId="{5D20AFC1-76BE-4534-9307-93ADB7ADBEDE}" srcOrd="2" destOrd="0" presId="urn:microsoft.com/office/officeart/2016/7/layout/HexagonTimeline"/>
    <dgm:cxn modelId="{E402C845-3D82-40E1-BAC4-5D45FC7B89F0}" type="presParOf" srcId="{02881A93-6885-4B46-B5F8-A81DF92A012D}" destId="{597439FF-0563-4266-A8CE-CF9922E7FCC0}" srcOrd="3" destOrd="0" presId="urn:microsoft.com/office/officeart/2016/7/layout/HexagonTimeline"/>
    <dgm:cxn modelId="{87F71AB4-EB57-405F-9AF9-93E8073C14C6}" type="presParOf" srcId="{02881A93-6885-4B46-B5F8-A81DF92A012D}" destId="{23F14FD9-438B-47E0-9835-7B2F0B599415}" srcOrd="4" destOrd="0" presId="urn:microsoft.com/office/officeart/2016/7/layout/HexagonTimeline"/>
    <dgm:cxn modelId="{A0299D4A-6F3C-476B-9F07-2D2646792A5B}" type="presParOf" srcId="{4755EAA6-7BCD-4B7D-BAD2-A764E0D17CAB}" destId="{09EF0FB9-CCE2-4D89-922C-2BD25DA3AD89}" srcOrd="3" destOrd="0" presId="urn:microsoft.com/office/officeart/2016/7/layout/HexagonTimeline"/>
    <dgm:cxn modelId="{C8BDC875-777E-4D13-A620-DA335CF815B2}" type="presParOf" srcId="{4755EAA6-7BCD-4B7D-BAD2-A764E0D17CAB}" destId="{0AB5BE9F-0FAD-4105-AB89-690F46046305}" srcOrd="4" destOrd="0" presId="urn:microsoft.com/office/officeart/2016/7/layout/HexagonTimeline"/>
    <dgm:cxn modelId="{E3348922-19C5-4276-8A4C-D6DAD0D147B8}" type="presParOf" srcId="{0AB5BE9F-0FAD-4105-AB89-690F46046305}" destId="{92716049-4C98-44B8-9C95-0AB2E9B2B72F}" srcOrd="0" destOrd="0" presId="urn:microsoft.com/office/officeart/2016/7/layout/HexagonTimeline"/>
    <dgm:cxn modelId="{F7698C52-BD61-4991-9BBF-6623FE2C30E5}" type="presParOf" srcId="{0AB5BE9F-0FAD-4105-AB89-690F46046305}" destId="{0C861464-B7A4-457B-8CDB-09DBC46B45A0}" srcOrd="1" destOrd="0" presId="urn:microsoft.com/office/officeart/2016/7/layout/HexagonTimeline"/>
    <dgm:cxn modelId="{9255ED3C-B777-4EEB-B83B-139502EAE06E}" type="presParOf" srcId="{0AB5BE9F-0FAD-4105-AB89-690F46046305}" destId="{3AC52792-E9B8-4BB5-A9E7-47F55EBE16E4}" srcOrd="2" destOrd="0" presId="urn:microsoft.com/office/officeart/2016/7/layout/HexagonTimeline"/>
    <dgm:cxn modelId="{BB85EF49-E7D0-4A06-BF61-B84B51B4AF1F}" type="presParOf" srcId="{0AB5BE9F-0FAD-4105-AB89-690F46046305}" destId="{52654424-43E7-406E-BC3C-F307232D9941}" srcOrd="3" destOrd="0" presId="urn:microsoft.com/office/officeart/2016/7/layout/HexagonTimeline"/>
    <dgm:cxn modelId="{13156E28-3318-489C-9B51-83947804CD07}" type="presParOf" srcId="{0AB5BE9F-0FAD-4105-AB89-690F46046305}" destId="{925A671A-2C41-407F-99B3-F7682923A1DA}" srcOrd="4" destOrd="0" presId="urn:microsoft.com/office/officeart/2016/7/layout/HexagonTimeline"/>
    <dgm:cxn modelId="{AC18DE91-15BA-436F-9553-3FD600AFB208}" type="presParOf" srcId="{4755EAA6-7BCD-4B7D-BAD2-A764E0D17CAB}" destId="{3475E305-8FA1-44EC-A67D-264407DF68D7}" srcOrd="5" destOrd="0" presId="urn:microsoft.com/office/officeart/2016/7/layout/HexagonTimeline"/>
    <dgm:cxn modelId="{A790B6F7-B898-48B4-BF35-8EAC7CC83635}" type="presParOf" srcId="{4755EAA6-7BCD-4B7D-BAD2-A764E0D17CAB}" destId="{D8D19D66-03A4-4BC3-9FC2-C0AE394D1662}" srcOrd="6" destOrd="0" presId="urn:microsoft.com/office/officeart/2016/7/layout/HexagonTimeline"/>
    <dgm:cxn modelId="{514139AD-5459-4FB9-87DA-94521D94DAB8}" type="presParOf" srcId="{D8D19D66-03A4-4BC3-9FC2-C0AE394D1662}" destId="{F81C3B9F-684F-4A60-A697-C1B2337B065C}" srcOrd="0" destOrd="0" presId="urn:microsoft.com/office/officeart/2016/7/layout/HexagonTimeline"/>
    <dgm:cxn modelId="{500D3E3F-6445-4BD2-BBCF-322C8E6566EE}" type="presParOf" srcId="{D8D19D66-03A4-4BC3-9FC2-C0AE394D1662}" destId="{3D250A58-0B90-4756-9877-028AF274622F}" srcOrd="1" destOrd="0" presId="urn:microsoft.com/office/officeart/2016/7/layout/HexagonTimeline"/>
    <dgm:cxn modelId="{B77F3FAE-0438-4841-BA31-7A4714BACA62}" type="presParOf" srcId="{D8D19D66-03A4-4BC3-9FC2-C0AE394D1662}" destId="{89E7DF2E-759C-459E-A8C4-31F3EA2ED28C}" srcOrd="2" destOrd="0" presId="urn:microsoft.com/office/officeart/2016/7/layout/HexagonTimeline"/>
    <dgm:cxn modelId="{55B11CFD-71DB-45BD-830E-DE49B4024F04}" type="presParOf" srcId="{D8D19D66-03A4-4BC3-9FC2-C0AE394D1662}" destId="{DF682F77-865A-45CF-9737-36DB3B7C5D51}" srcOrd="3" destOrd="0" presId="urn:microsoft.com/office/officeart/2016/7/layout/HexagonTimeline"/>
    <dgm:cxn modelId="{62B91131-E204-4BB6-B1F7-EBEDB9355698}" type="presParOf" srcId="{D8D19D66-03A4-4BC3-9FC2-C0AE394D1662}" destId="{BF2627FE-A04B-48E4-B981-DC8C531D9767}" srcOrd="4" destOrd="0" presId="urn:microsoft.com/office/officeart/2016/7/layout/HexagonTimeline"/>
    <dgm:cxn modelId="{66ADC062-DE79-41F4-8104-B0D50436BB94}" type="presParOf" srcId="{4755EAA6-7BCD-4B7D-BAD2-A764E0D17CAB}" destId="{01D51494-3EC7-44B4-9F22-DAA82613F1ED}" srcOrd="7" destOrd="0" presId="urn:microsoft.com/office/officeart/2016/7/layout/HexagonTimeline"/>
    <dgm:cxn modelId="{57BD8DF1-E640-41B3-8BC8-7BE54AD4AFD9}" type="presParOf" srcId="{4755EAA6-7BCD-4B7D-BAD2-A764E0D17CAB}" destId="{D062F81B-6EF7-4A2C-8C4B-74FE30311DD3}" srcOrd="8" destOrd="0" presId="urn:microsoft.com/office/officeart/2016/7/layout/HexagonTimeline"/>
    <dgm:cxn modelId="{97B6E3B5-3917-495E-A958-9F14740F5085}" type="presParOf" srcId="{D062F81B-6EF7-4A2C-8C4B-74FE30311DD3}" destId="{AA253542-38F8-4431-A86D-025FB6A9410C}" srcOrd="0" destOrd="0" presId="urn:microsoft.com/office/officeart/2016/7/layout/HexagonTimeline"/>
    <dgm:cxn modelId="{BE26343B-B86E-4E6A-A032-7D0DBAD336CD}" type="presParOf" srcId="{D062F81B-6EF7-4A2C-8C4B-74FE30311DD3}" destId="{C7DDF04F-C3CE-4DB3-BA70-7311116637D8}" srcOrd="1" destOrd="0" presId="urn:microsoft.com/office/officeart/2016/7/layout/HexagonTimeline"/>
    <dgm:cxn modelId="{794B90D6-153B-43E5-947F-2648A4305556}" type="presParOf" srcId="{D062F81B-6EF7-4A2C-8C4B-74FE30311DD3}" destId="{A599BD27-E883-4834-81A0-3D44EAE67732}" srcOrd="2" destOrd="0" presId="urn:microsoft.com/office/officeart/2016/7/layout/HexagonTimeline"/>
    <dgm:cxn modelId="{B73C253E-7BCC-40AC-8A9B-E43E93473907}" type="presParOf" srcId="{D062F81B-6EF7-4A2C-8C4B-74FE30311DD3}" destId="{28EB50A6-2E9E-40ED-B8A8-0D6BB0DD46CF}" srcOrd="3" destOrd="0" presId="urn:microsoft.com/office/officeart/2016/7/layout/HexagonTimeline"/>
    <dgm:cxn modelId="{6B6B46FF-4F57-48F2-A9A6-E2106F1C6AD4}" type="presParOf" srcId="{D062F81B-6EF7-4A2C-8C4B-74FE30311DD3}" destId="{919564A5-13CC-46DF-9AF8-AE82314B7D70}"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88994F-89D0-4261-A3C1-58CC9AC9F4F8}">
      <dsp:nvSpPr>
        <dsp:cNvPr id="0" name=""/>
        <dsp:cNvSpPr/>
      </dsp:nvSpPr>
      <dsp:spPr>
        <a:xfrm>
          <a:off x="218864" y="1676399"/>
          <a:ext cx="1103327" cy="457199"/>
        </a:xfrm>
        <a:prstGeom prst="homePlate">
          <a:avLst>
            <a:gd name="adj" fmla="val 4000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Data Collection</a:t>
          </a:r>
        </a:p>
      </dsp:txBody>
      <dsp:txXfrm>
        <a:off x="218864" y="1676399"/>
        <a:ext cx="1011887" cy="457199"/>
      </dsp:txXfrm>
    </dsp:sp>
    <dsp:sp modelId="{EDCF05D7-F34E-4408-9BD2-4D5781715143}">
      <dsp:nvSpPr>
        <dsp:cNvPr id="0" name=""/>
        <dsp:cNvSpPr/>
      </dsp:nvSpPr>
      <dsp:spPr>
        <a:xfrm>
          <a:off x="4328" y="0"/>
          <a:ext cx="1532399" cy="1219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dirty="0"/>
            <a:t>Combining Data</a:t>
          </a:r>
        </a:p>
      </dsp:txBody>
      <dsp:txXfrm>
        <a:off x="4328" y="0"/>
        <a:ext cx="1532399" cy="1219199"/>
      </dsp:txXfrm>
    </dsp:sp>
    <dsp:sp modelId="{F76D9292-E6FA-4694-92B3-132606EC7812}">
      <dsp:nvSpPr>
        <dsp:cNvPr id="0" name=""/>
        <dsp:cNvSpPr/>
      </dsp:nvSpPr>
      <dsp:spPr>
        <a:xfrm>
          <a:off x="1322192" y="1904999"/>
          <a:ext cx="442964" cy="0"/>
        </a:xfrm>
        <a:custGeom>
          <a:avLst/>
          <a:gdLst/>
          <a:ahLst/>
          <a:cxnLst/>
          <a:rect l="0" t="0" r="0" b="0"/>
          <a:pathLst>
            <a:path>
              <a:moveTo>
                <a:pt x="0" y="0"/>
              </a:moveTo>
              <a:lnTo>
                <a:pt x="442964"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0FDC171-AB40-4EB5-8879-1796E35E56BC}">
      <dsp:nvSpPr>
        <dsp:cNvPr id="0" name=""/>
        <dsp:cNvSpPr/>
      </dsp:nvSpPr>
      <dsp:spPr>
        <a:xfrm>
          <a:off x="770528" y="1295399"/>
          <a:ext cx="0" cy="380999"/>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64004A6-1E5F-41CC-89BE-0688E0FF7190}">
      <dsp:nvSpPr>
        <dsp:cNvPr id="0" name=""/>
        <dsp:cNvSpPr/>
      </dsp:nvSpPr>
      <dsp:spPr>
        <a:xfrm>
          <a:off x="721381" y="1219199"/>
          <a:ext cx="98294" cy="76199"/>
        </a:xfrm>
        <a:prstGeom prst="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A891C6-7D9B-446A-A6B5-741B5EA35389}">
      <dsp:nvSpPr>
        <dsp:cNvPr id="0" name=""/>
        <dsp:cNvSpPr/>
      </dsp:nvSpPr>
      <dsp:spPr>
        <a:xfrm>
          <a:off x="1765156" y="1676399"/>
          <a:ext cx="1174773" cy="457199"/>
        </a:xfrm>
        <a:prstGeom prst="hexagon">
          <a:avLst>
            <a:gd name="adj" fmla="val 40000"/>
            <a:gd name="vf" fmla="val 11547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Data Cleaning</a:t>
          </a:r>
        </a:p>
      </dsp:txBody>
      <dsp:txXfrm>
        <a:off x="1924014" y="1738223"/>
        <a:ext cx="857057" cy="333551"/>
      </dsp:txXfrm>
    </dsp:sp>
    <dsp:sp modelId="{911D5D7C-C65C-40D4-8495-FFE0BCCB5EF2}">
      <dsp:nvSpPr>
        <dsp:cNvPr id="0" name=""/>
        <dsp:cNvSpPr/>
      </dsp:nvSpPr>
      <dsp:spPr>
        <a:xfrm>
          <a:off x="1536728" y="2590799"/>
          <a:ext cx="1631629" cy="1219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dirty="0" err="1"/>
            <a:t>Standardise</a:t>
          </a:r>
          <a:r>
            <a:rPr lang="en-US" sz="1100" kern="1200" dirty="0"/>
            <a:t> descriptions</a:t>
          </a:r>
        </a:p>
        <a:p>
          <a:pPr marL="0" lvl="0" indent="0" algn="ctr" defTabSz="488950">
            <a:lnSpc>
              <a:spcPct val="90000"/>
            </a:lnSpc>
            <a:spcBef>
              <a:spcPct val="0"/>
            </a:spcBef>
            <a:spcAft>
              <a:spcPct val="35000"/>
            </a:spcAft>
            <a:buNone/>
          </a:pPr>
          <a:r>
            <a:rPr lang="en-US" sz="1100" kern="1200" dirty="0"/>
            <a:t>Check missing values</a:t>
          </a:r>
        </a:p>
        <a:p>
          <a:pPr marL="0" lvl="0" indent="0" algn="ctr" defTabSz="488950">
            <a:lnSpc>
              <a:spcPct val="90000"/>
            </a:lnSpc>
            <a:spcBef>
              <a:spcPct val="0"/>
            </a:spcBef>
            <a:spcAft>
              <a:spcPct val="35000"/>
            </a:spcAft>
            <a:buNone/>
          </a:pPr>
          <a:endParaRPr lang="en-US" sz="1100" kern="1200" dirty="0"/>
        </a:p>
      </dsp:txBody>
      <dsp:txXfrm>
        <a:off x="1536728" y="2590799"/>
        <a:ext cx="1631629" cy="1219199"/>
      </dsp:txXfrm>
    </dsp:sp>
    <dsp:sp modelId="{09EF0FB9-CCE2-4D89-922C-2BD25DA3AD89}">
      <dsp:nvSpPr>
        <dsp:cNvPr id="0" name=""/>
        <dsp:cNvSpPr/>
      </dsp:nvSpPr>
      <dsp:spPr>
        <a:xfrm>
          <a:off x="2939929" y="1904999"/>
          <a:ext cx="516329" cy="0"/>
        </a:xfrm>
        <a:custGeom>
          <a:avLst/>
          <a:gdLst/>
          <a:ahLst/>
          <a:cxnLst/>
          <a:rect l="0" t="0" r="0" b="0"/>
          <a:pathLst>
            <a:path>
              <a:moveTo>
                <a:pt x="0" y="0"/>
              </a:moveTo>
              <a:lnTo>
                <a:pt x="516329"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D20AFC1-76BE-4534-9307-93ADB7ADBEDE}">
      <dsp:nvSpPr>
        <dsp:cNvPr id="0" name=""/>
        <dsp:cNvSpPr/>
      </dsp:nvSpPr>
      <dsp:spPr>
        <a:xfrm>
          <a:off x="2352543" y="2133599"/>
          <a:ext cx="0" cy="380999"/>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97439FF-0563-4266-A8CE-CF9922E7FCC0}">
      <dsp:nvSpPr>
        <dsp:cNvPr id="0" name=""/>
        <dsp:cNvSpPr/>
      </dsp:nvSpPr>
      <dsp:spPr>
        <a:xfrm>
          <a:off x="2300213" y="2514599"/>
          <a:ext cx="104659" cy="76199"/>
        </a:xfrm>
        <a:prstGeom prst="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716049-4C98-44B8-9C95-0AB2E9B2B72F}">
      <dsp:nvSpPr>
        <dsp:cNvPr id="0" name=""/>
        <dsp:cNvSpPr/>
      </dsp:nvSpPr>
      <dsp:spPr>
        <a:xfrm>
          <a:off x="3456259" y="1676399"/>
          <a:ext cx="1480637" cy="457199"/>
        </a:xfrm>
        <a:prstGeom prst="hexagon">
          <a:avLst>
            <a:gd name="adj" fmla="val 40000"/>
            <a:gd name="vf" fmla="val 11547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Feature Engineering</a:t>
          </a:r>
        </a:p>
      </dsp:txBody>
      <dsp:txXfrm>
        <a:off x="3640605" y="1733322"/>
        <a:ext cx="1111945" cy="343353"/>
      </dsp:txXfrm>
    </dsp:sp>
    <dsp:sp modelId="{0C861464-B7A4-457B-8CDB-09DBC46B45A0}">
      <dsp:nvSpPr>
        <dsp:cNvPr id="0" name=""/>
        <dsp:cNvSpPr/>
      </dsp:nvSpPr>
      <dsp:spPr>
        <a:xfrm>
          <a:off x="3168357" y="0"/>
          <a:ext cx="2056441" cy="1219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dirty="0"/>
            <a:t>Region</a:t>
          </a:r>
        </a:p>
        <a:p>
          <a:pPr marL="0" lvl="0" indent="0" algn="ctr" defTabSz="488950">
            <a:lnSpc>
              <a:spcPct val="90000"/>
            </a:lnSpc>
            <a:spcBef>
              <a:spcPct val="0"/>
            </a:spcBef>
            <a:spcAft>
              <a:spcPct val="35000"/>
            </a:spcAft>
            <a:buNone/>
          </a:pPr>
          <a:r>
            <a:rPr lang="en-US" sz="1100" kern="1200" dirty="0"/>
            <a:t>Price per sqm</a:t>
          </a:r>
        </a:p>
        <a:p>
          <a:pPr marL="0" lvl="0" indent="0" algn="ctr" defTabSz="488950">
            <a:lnSpc>
              <a:spcPct val="90000"/>
            </a:lnSpc>
            <a:spcBef>
              <a:spcPct val="0"/>
            </a:spcBef>
            <a:spcAft>
              <a:spcPct val="35000"/>
            </a:spcAft>
            <a:buNone/>
          </a:pPr>
          <a:r>
            <a:rPr lang="en-US" sz="1100" kern="1200" dirty="0"/>
            <a:t>Flat model</a:t>
          </a:r>
        </a:p>
        <a:p>
          <a:pPr marL="0" lvl="0" indent="0" algn="ctr" defTabSz="488950">
            <a:lnSpc>
              <a:spcPct val="90000"/>
            </a:lnSpc>
            <a:spcBef>
              <a:spcPct val="0"/>
            </a:spcBef>
            <a:spcAft>
              <a:spcPct val="35000"/>
            </a:spcAft>
            <a:buNone/>
          </a:pPr>
          <a:r>
            <a:rPr lang="en-US" sz="1100" kern="1200" dirty="0"/>
            <a:t>Year &amp; month</a:t>
          </a:r>
        </a:p>
        <a:p>
          <a:pPr marL="0" lvl="0" indent="0" algn="ctr" defTabSz="488950">
            <a:lnSpc>
              <a:spcPct val="90000"/>
            </a:lnSpc>
            <a:spcBef>
              <a:spcPct val="0"/>
            </a:spcBef>
            <a:spcAft>
              <a:spcPct val="35000"/>
            </a:spcAft>
            <a:buNone/>
          </a:pPr>
          <a:r>
            <a:rPr lang="en-US" sz="1100" kern="1200" dirty="0" err="1"/>
            <a:t>Storey</a:t>
          </a:r>
          <a:endParaRPr lang="en-US" sz="1100" kern="1200" dirty="0"/>
        </a:p>
        <a:p>
          <a:pPr marL="0" lvl="0" indent="0" algn="ctr" defTabSz="488950">
            <a:lnSpc>
              <a:spcPct val="90000"/>
            </a:lnSpc>
            <a:spcBef>
              <a:spcPct val="0"/>
            </a:spcBef>
            <a:spcAft>
              <a:spcPct val="35000"/>
            </a:spcAft>
            <a:buNone/>
          </a:pPr>
          <a:r>
            <a:rPr lang="en-US" sz="1100" kern="1200" dirty="0"/>
            <a:t>No. of years since lease commencement</a:t>
          </a:r>
        </a:p>
      </dsp:txBody>
      <dsp:txXfrm>
        <a:off x="3168357" y="0"/>
        <a:ext cx="2056441" cy="1219199"/>
      </dsp:txXfrm>
    </dsp:sp>
    <dsp:sp modelId="{3475E305-8FA1-44EC-A67D-264407DF68D7}">
      <dsp:nvSpPr>
        <dsp:cNvPr id="0" name=""/>
        <dsp:cNvSpPr/>
      </dsp:nvSpPr>
      <dsp:spPr>
        <a:xfrm>
          <a:off x="4936896" y="1904999"/>
          <a:ext cx="559932" cy="0"/>
        </a:xfrm>
        <a:custGeom>
          <a:avLst/>
          <a:gdLst/>
          <a:ahLst/>
          <a:cxnLst/>
          <a:rect l="0" t="0" r="0" b="0"/>
          <a:pathLst>
            <a:path>
              <a:moveTo>
                <a:pt x="0" y="0"/>
              </a:moveTo>
              <a:lnTo>
                <a:pt x="559932"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AC52792-E9B8-4BB5-A9E7-47F55EBE16E4}">
      <dsp:nvSpPr>
        <dsp:cNvPr id="0" name=""/>
        <dsp:cNvSpPr/>
      </dsp:nvSpPr>
      <dsp:spPr>
        <a:xfrm>
          <a:off x="4196578" y="1295399"/>
          <a:ext cx="0" cy="380999"/>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2654424-43E7-406E-BC3C-F307232D9941}">
      <dsp:nvSpPr>
        <dsp:cNvPr id="0" name=""/>
        <dsp:cNvSpPr/>
      </dsp:nvSpPr>
      <dsp:spPr>
        <a:xfrm>
          <a:off x="4130624" y="1219199"/>
          <a:ext cx="131908" cy="76199"/>
        </a:xfrm>
        <a:prstGeom prst="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81C3B9F-684F-4A60-A697-C1B2337B065C}">
      <dsp:nvSpPr>
        <dsp:cNvPr id="0" name=""/>
        <dsp:cNvSpPr/>
      </dsp:nvSpPr>
      <dsp:spPr>
        <a:xfrm>
          <a:off x="5496829" y="1676399"/>
          <a:ext cx="1399013" cy="457199"/>
        </a:xfrm>
        <a:prstGeom prst="hexagon">
          <a:avLst>
            <a:gd name="adj" fmla="val 40000"/>
            <a:gd name="vf" fmla="val 11547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Data </a:t>
          </a:r>
          <a:r>
            <a:rPr lang="en-US" sz="1100" kern="1200" dirty="0" err="1"/>
            <a:t>Visualisation</a:t>
          </a:r>
          <a:endParaRPr lang="en-US" sz="1100" kern="1200" dirty="0"/>
        </a:p>
      </dsp:txBody>
      <dsp:txXfrm>
        <a:off x="5674373" y="1734421"/>
        <a:ext cx="1043925" cy="341155"/>
      </dsp:txXfrm>
    </dsp:sp>
    <dsp:sp modelId="{3D250A58-0B90-4756-9877-028AF274622F}">
      <dsp:nvSpPr>
        <dsp:cNvPr id="0" name=""/>
        <dsp:cNvSpPr/>
      </dsp:nvSpPr>
      <dsp:spPr>
        <a:xfrm>
          <a:off x="5224798" y="2590799"/>
          <a:ext cx="1943074" cy="1219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dirty="0"/>
            <a:t>CDF</a:t>
          </a:r>
        </a:p>
        <a:p>
          <a:pPr marL="0" lvl="0" indent="0" algn="ctr" defTabSz="488950">
            <a:lnSpc>
              <a:spcPct val="90000"/>
            </a:lnSpc>
            <a:spcBef>
              <a:spcPct val="0"/>
            </a:spcBef>
            <a:spcAft>
              <a:spcPct val="35000"/>
            </a:spcAft>
            <a:buNone/>
          </a:pPr>
          <a:r>
            <a:rPr lang="en-US" sz="1100" kern="1200" dirty="0"/>
            <a:t>Scatterplot</a:t>
          </a:r>
        </a:p>
        <a:p>
          <a:pPr marL="0" lvl="0" indent="0" algn="ctr" defTabSz="488950">
            <a:lnSpc>
              <a:spcPct val="90000"/>
            </a:lnSpc>
            <a:spcBef>
              <a:spcPct val="0"/>
            </a:spcBef>
            <a:spcAft>
              <a:spcPct val="35000"/>
            </a:spcAft>
            <a:buNone/>
          </a:pPr>
          <a:r>
            <a:rPr lang="en-US" sz="1100" kern="1200" dirty="0" err="1"/>
            <a:t>Lineplot</a:t>
          </a:r>
          <a:endParaRPr lang="en-US" sz="1100" kern="1200" dirty="0"/>
        </a:p>
        <a:p>
          <a:pPr marL="0" lvl="0" indent="0" algn="ctr" defTabSz="488950">
            <a:lnSpc>
              <a:spcPct val="90000"/>
            </a:lnSpc>
            <a:spcBef>
              <a:spcPct val="0"/>
            </a:spcBef>
            <a:spcAft>
              <a:spcPct val="35000"/>
            </a:spcAft>
            <a:buNone/>
          </a:pPr>
          <a:r>
            <a:rPr lang="en-US" sz="1100" kern="1200" dirty="0" err="1"/>
            <a:t>Stackplot</a:t>
          </a:r>
          <a:endParaRPr lang="en-US" sz="1100" kern="1200" dirty="0"/>
        </a:p>
        <a:p>
          <a:pPr marL="0" lvl="0" indent="0" algn="ctr" defTabSz="488950">
            <a:lnSpc>
              <a:spcPct val="90000"/>
            </a:lnSpc>
            <a:spcBef>
              <a:spcPct val="0"/>
            </a:spcBef>
            <a:spcAft>
              <a:spcPct val="35000"/>
            </a:spcAft>
            <a:buNone/>
          </a:pPr>
          <a:r>
            <a:rPr lang="en-US" sz="1100" kern="1200" dirty="0"/>
            <a:t>Heatmap</a:t>
          </a:r>
        </a:p>
      </dsp:txBody>
      <dsp:txXfrm>
        <a:off x="5224798" y="2590799"/>
        <a:ext cx="1943074" cy="1219199"/>
      </dsp:txXfrm>
    </dsp:sp>
    <dsp:sp modelId="{01D51494-3EC7-44B4-9F22-DAA82613F1ED}">
      <dsp:nvSpPr>
        <dsp:cNvPr id="0" name=""/>
        <dsp:cNvSpPr/>
      </dsp:nvSpPr>
      <dsp:spPr>
        <a:xfrm>
          <a:off x="6895842" y="1904999"/>
          <a:ext cx="646909" cy="0"/>
        </a:xfrm>
        <a:custGeom>
          <a:avLst/>
          <a:gdLst/>
          <a:ahLst/>
          <a:cxnLst/>
          <a:rect l="0" t="0" r="0" b="0"/>
          <a:pathLst>
            <a:path>
              <a:moveTo>
                <a:pt x="0" y="0"/>
              </a:moveTo>
              <a:lnTo>
                <a:pt x="646909"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9E7DF2E-759C-459E-A8C4-31F3EA2ED28C}">
      <dsp:nvSpPr>
        <dsp:cNvPr id="0" name=""/>
        <dsp:cNvSpPr/>
      </dsp:nvSpPr>
      <dsp:spPr>
        <a:xfrm>
          <a:off x="6196336" y="2133599"/>
          <a:ext cx="0" cy="380999"/>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DF682F77-865A-45CF-9737-36DB3B7C5D51}">
      <dsp:nvSpPr>
        <dsp:cNvPr id="0" name=""/>
        <dsp:cNvSpPr/>
      </dsp:nvSpPr>
      <dsp:spPr>
        <a:xfrm>
          <a:off x="6134017" y="2514599"/>
          <a:ext cx="124636" cy="76199"/>
        </a:xfrm>
        <a:prstGeom prst="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A253542-38F8-4431-A86D-025FB6A9410C}">
      <dsp:nvSpPr>
        <dsp:cNvPr id="0" name=""/>
        <dsp:cNvSpPr/>
      </dsp:nvSpPr>
      <dsp:spPr>
        <a:xfrm rot="10800000">
          <a:off x="7542752" y="1676399"/>
          <a:ext cx="1927947" cy="457199"/>
        </a:xfrm>
        <a:prstGeom prst="homePlate">
          <a:avLst>
            <a:gd name="adj" fmla="val 40000"/>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Purpose</a:t>
          </a:r>
        </a:p>
      </dsp:txBody>
      <dsp:txXfrm rot="10800000">
        <a:off x="7634192" y="1676399"/>
        <a:ext cx="1836507" cy="457199"/>
      </dsp:txXfrm>
    </dsp:sp>
    <dsp:sp modelId="{C7DDF04F-C3CE-4DB3-BA70-7311116637D8}">
      <dsp:nvSpPr>
        <dsp:cNvPr id="0" name=""/>
        <dsp:cNvSpPr/>
      </dsp:nvSpPr>
      <dsp:spPr>
        <a:xfrm>
          <a:off x="7167873" y="0"/>
          <a:ext cx="2677704" cy="1219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endParaRPr lang="en-US" sz="1100" b="1" kern="1200" dirty="0"/>
        </a:p>
        <a:p>
          <a:pPr marL="0" lvl="0" indent="0" algn="ctr" defTabSz="488950">
            <a:lnSpc>
              <a:spcPct val="90000"/>
            </a:lnSpc>
            <a:spcBef>
              <a:spcPct val="0"/>
            </a:spcBef>
            <a:spcAft>
              <a:spcPct val="35000"/>
            </a:spcAft>
            <a:buNone/>
          </a:pPr>
          <a:r>
            <a:rPr lang="en-US" sz="1100" b="1" kern="1200" dirty="0"/>
            <a:t>Most profitable portfolios:</a:t>
          </a:r>
        </a:p>
        <a:p>
          <a:pPr marL="0" lvl="0" indent="0" algn="ctr" defTabSz="488950">
            <a:lnSpc>
              <a:spcPct val="90000"/>
            </a:lnSpc>
            <a:spcBef>
              <a:spcPct val="0"/>
            </a:spcBef>
            <a:spcAft>
              <a:spcPct val="35000"/>
            </a:spcAft>
            <a:buNone/>
          </a:pPr>
          <a:r>
            <a:rPr lang="en-US" sz="1100" kern="1200" dirty="0"/>
            <a:t>Pricing</a:t>
          </a:r>
        </a:p>
        <a:p>
          <a:pPr marL="0" lvl="0" indent="0" algn="ctr" defTabSz="488950">
            <a:lnSpc>
              <a:spcPct val="90000"/>
            </a:lnSpc>
            <a:spcBef>
              <a:spcPct val="0"/>
            </a:spcBef>
            <a:spcAft>
              <a:spcPct val="35000"/>
            </a:spcAft>
            <a:buNone/>
          </a:pPr>
          <a:r>
            <a:rPr lang="en-US" sz="1100" kern="1200" dirty="0"/>
            <a:t>Location</a:t>
          </a:r>
        </a:p>
        <a:p>
          <a:pPr marL="0" lvl="0" indent="0" algn="ctr" defTabSz="488950">
            <a:lnSpc>
              <a:spcPct val="90000"/>
            </a:lnSpc>
            <a:spcBef>
              <a:spcPct val="0"/>
            </a:spcBef>
            <a:spcAft>
              <a:spcPct val="35000"/>
            </a:spcAft>
            <a:buNone/>
          </a:pPr>
          <a:r>
            <a:rPr lang="en-US" sz="1100" kern="1200" dirty="0"/>
            <a:t>Property age</a:t>
          </a:r>
        </a:p>
      </dsp:txBody>
      <dsp:txXfrm>
        <a:off x="7167873" y="0"/>
        <a:ext cx="2677704" cy="1219199"/>
      </dsp:txXfrm>
    </dsp:sp>
    <dsp:sp modelId="{A599BD27-E883-4834-81A0-3D44EAE67732}">
      <dsp:nvSpPr>
        <dsp:cNvPr id="0" name=""/>
        <dsp:cNvSpPr/>
      </dsp:nvSpPr>
      <dsp:spPr>
        <a:xfrm>
          <a:off x="8506725" y="1295399"/>
          <a:ext cx="0" cy="380999"/>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28EB50A6-2E9E-40ED-B8A8-0D6BB0DD46CF}">
      <dsp:nvSpPr>
        <dsp:cNvPr id="0" name=""/>
        <dsp:cNvSpPr/>
      </dsp:nvSpPr>
      <dsp:spPr>
        <a:xfrm>
          <a:off x="8420846" y="1219199"/>
          <a:ext cx="171758" cy="76199"/>
        </a:xfrm>
        <a:prstGeom prst="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650E8C-2689-4B15-B826-80064E9C0C1C}" type="datetimeFigureOut">
              <a:rPr lang="en-US" smtClean="0"/>
              <a:t>10/19/2021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94154B-F4A3-483A-917E-306EE56506CE}" type="slidenum">
              <a:rPr lang="en-US" smtClean="0"/>
              <a:t>‹#›</a:t>
            </a:fld>
            <a:endParaRPr lang="en-US" dirty="0"/>
          </a:p>
        </p:txBody>
      </p:sp>
    </p:spTree>
    <p:extLst>
      <p:ext uri="{BB962C8B-B14F-4D97-AF65-F5344CB8AC3E}">
        <p14:creationId xmlns:p14="http://schemas.microsoft.com/office/powerpoint/2010/main" val="3891243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ltLang="zh-CN"/>
              <a:t>Click to edit Master title style</a:t>
            </a:r>
            <a:endParaRPr lang="en-US"/>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a:t>Click to edit Master subtitle style</a:t>
            </a:r>
            <a:endParaRPr lang="en-US"/>
          </a:p>
        </p:txBody>
      </p:sp>
      <p:sp>
        <p:nvSpPr>
          <p:cNvPr id="4" name="Date Placeholder 3"/>
          <p:cNvSpPr>
            <a:spLocks noGrp="1"/>
          </p:cNvSpPr>
          <p:nvPr>
            <p:ph type="dt" sz="half" idx="10"/>
          </p:nvPr>
        </p:nvSpPr>
        <p:spPr/>
        <p:txBody>
          <a:bodyPr/>
          <a:lstStyle/>
          <a:p>
            <a:fld id="{41FB8A62-DCE9-4436-9813-08E79A925A23}" type="datetime1">
              <a:rPr lang="en-US" smtClean="0"/>
              <a:t>10/19/2021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ltLang="zh-CN"/>
              <a:t>Click to edit Master title style</a:t>
            </a:r>
            <a:endParaRPr lang="en-US"/>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B05E7F13-71B8-4E89-9805-DA65EBFE4E21}" type="datetime1">
              <a:rPr lang="en-US" smtClean="0"/>
              <a:t>10/19/2021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ltLang="zh-CN"/>
              <a:t>Click to edit Master title style</a:t>
            </a:r>
            <a:endParaRPr lang="en-US"/>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ltLang="zh-CN"/>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EE94F798-4536-418F-AF46-E7615AACEFFE}" type="datetime1">
              <a:rPr lang="en-US" smtClean="0"/>
              <a:t>10/19/2021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ltLang="zh-CN"/>
              <a:t>Click to edit Master title style</a:t>
            </a:r>
            <a:endParaRPr lang="en-US"/>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ltLang="zh-CN"/>
              <a:t>Click to edit Master text styles</a:t>
            </a:r>
          </a:p>
        </p:txBody>
      </p:sp>
      <p:sp>
        <p:nvSpPr>
          <p:cNvPr id="5" name="Date Placeholder 4"/>
          <p:cNvSpPr>
            <a:spLocks noGrp="1"/>
          </p:cNvSpPr>
          <p:nvPr>
            <p:ph type="dt" sz="half" idx="10"/>
          </p:nvPr>
        </p:nvSpPr>
        <p:spPr/>
        <p:txBody>
          <a:bodyPr/>
          <a:lstStyle/>
          <a:p>
            <a:fld id="{95B916B1-B68C-4957-AE0B-93441D9E3D2F}" type="datetime1">
              <a:rPr lang="en-US" smtClean="0"/>
              <a:t>10/19/2021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ltLang="zh-CN"/>
              <a:t>Click to edit Master title style</a:t>
            </a:r>
            <a:endParaRPr lang="en-US"/>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ltLang="zh-CN"/>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ltLang="zh-CN"/>
              <a:t>Click to edit Master text styles</a:t>
            </a:r>
          </a:p>
        </p:txBody>
      </p:sp>
      <p:sp>
        <p:nvSpPr>
          <p:cNvPr id="5" name="Date Placeholder 4"/>
          <p:cNvSpPr>
            <a:spLocks noGrp="1"/>
          </p:cNvSpPr>
          <p:nvPr>
            <p:ph type="dt" sz="half" idx="10"/>
          </p:nvPr>
        </p:nvSpPr>
        <p:spPr/>
        <p:txBody>
          <a:bodyPr/>
          <a:lstStyle/>
          <a:p>
            <a:fld id="{BE64BFA5-A92D-41C0-B87E-588E162B4D01}" type="datetime1">
              <a:rPr lang="en-US" smtClean="0"/>
              <a:t>10/19/2021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ltLang="zh-CN"/>
              <a:t>Click to edit Master title style</a:t>
            </a:r>
            <a:endParaRPr lang="en-US"/>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ltLang="zh-CN"/>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ltLang="zh-CN"/>
              <a:t>Click to edit Master text styles</a:t>
            </a:r>
          </a:p>
        </p:txBody>
      </p:sp>
      <p:sp>
        <p:nvSpPr>
          <p:cNvPr id="5" name="Date Placeholder 4"/>
          <p:cNvSpPr>
            <a:spLocks noGrp="1"/>
          </p:cNvSpPr>
          <p:nvPr>
            <p:ph type="dt" sz="half" idx="10"/>
          </p:nvPr>
        </p:nvSpPr>
        <p:spPr/>
        <p:txBody>
          <a:bodyPr/>
          <a:lstStyle/>
          <a:p>
            <a:fld id="{A6EDBA82-64E2-4933-AD0E-2A0A12EEC9DB}" type="datetime1">
              <a:rPr lang="en-US" smtClean="0"/>
              <a:t>10/19/2021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Date Placeholder 3"/>
          <p:cNvSpPr>
            <a:spLocks noGrp="1"/>
          </p:cNvSpPr>
          <p:nvPr>
            <p:ph type="dt" sz="half" idx="10"/>
          </p:nvPr>
        </p:nvSpPr>
        <p:spPr/>
        <p:txBody>
          <a:bodyPr/>
          <a:lstStyle/>
          <a:p>
            <a:fld id="{C8B3C782-30F3-4353-A7EC-A4019AF6CF86}" type="datetime1">
              <a:rPr lang="en-US" smtClean="0"/>
              <a:t>10/19/2021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ltLang="zh-CN"/>
              <a:t>Click to edit Master title style</a:t>
            </a:r>
            <a:endParaRPr lang="en-US"/>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Date Placeholder 3"/>
          <p:cNvSpPr>
            <a:spLocks noGrp="1"/>
          </p:cNvSpPr>
          <p:nvPr>
            <p:ph type="dt" sz="half" idx="10"/>
          </p:nvPr>
        </p:nvSpPr>
        <p:spPr/>
        <p:txBody>
          <a:bodyPr/>
          <a:lstStyle/>
          <a:p>
            <a:fld id="{FBDC2840-3F9A-41D5-88D3-AF4A12202226}" type="datetime1">
              <a:rPr lang="en-US" smtClean="0"/>
              <a:t>10/19/2021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ltLang="zh-CN"/>
              <a:t>Click to edit Master title style</a:t>
            </a:r>
            <a:endParaRPr lang="en-US"/>
          </a:p>
        </p:txBody>
      </p:sp>
      <p:sp>
        <p:nvSpPr>
          <p:cNvPr id="3" name="Content Placeholder 2"/>
          <p:cNvSpPr>
            <a:spLocks noGrp="1"/>
          </p:cNvSpPr>
          <p:nvPr>
            <p:ph idx="1"/>
          </p:nvPr>
        </p:nvSpPr>
        <p:spPr>
          <a:xfrm>
            <a:off x="2589212" y="2133600"/>
            <a:ext cx="8915400" cy="3777622"/>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Date Placeholder 3"/>
          <p:cNvSpPr>
            <a:spLocks noGrp="1"/>
          </p:cNvSpPr>
          <p:nvPr>
            <p:ph type="dt" sz="half" idx="10"/>
          </p:nvPr>
        </p:nvSpPr>
        <p:spPr/>
        <p:txBody>
          <a:bodyPr/>
          <a:lstStyle/>
          <a:p>
            <a:fld id="{BCAE9BF7-07DF-409E-B752-2C7FF3C69342}" type="datetime1">
              <a:rPr lang="en-US" smtClean="0"/>
              <a:t>10/19/2021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ltLang="zh-CN"/>
              <a:t>Click to edit Master title style</a:t>
            </a:r>
            <a:endParaRPr lang="en-US"/>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25878DD4-B65A-4D2E-BBD5-ED45F05FDBDE}" type="datetime1">
              <a:rPr lang="en-US" smtClean="0"/>
              <a:t>10/19/2021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ltLang="zh-CN"/>
              <a:t>Click to edit Master title style</a:t>
            </a:r>
            <a:endParaRPr lang="en-US"/>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5" name="Date Placeholder 4"/>
          <p:cNvSpPr>
            <a:spLocks noGrp="1"/>
          </p:cNvSpPr>
          <p:nvPr>
            <p:ph type="dt" sz="half" idx="10"/>
          </p:nvPr>
        </p:nvSpPr>
        <p:spPr/>
        <p:txBody>
          <a:bodyPr/>
          <a:lstStyle/>
          <a:p>
            <a:fld id="{F8F24808-1E67-42D6-909C-FFD2C25166CD}" type="datetime1">
              <a:rPr lang="en-US" smtClean="0"/>
              <a:t>10/19/2021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ltLang="zh-CN"/>
              <a:t>Click to edit Master title style</a:t>
            </a:r>
            <a:endParaRPr lang="en-US"/>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7" name="Date Placeholder 6"/>
          <p:cNvSpPr>
            <a:spLocks noGrp="1"/>
          </p:cNvSpPr>
          <p:nvPr>
            <p:ph type="dt" sz="half" idx="10"/>
          </p:nvPr>
        </p:nvSpPr>
        <p:spPr/>
        <p:txBody>
          <a:bodyPr/>
          <a:lstStyle/>
          <a:p>
            <a:fld id="{C040FC86-635A-4D7D-B975-7D2311E38442}" type="datetime1">
              <a:rPr lang="en-US" smtClean="0"/>
              <a:t>10/19/2021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a:p>
        </p:txBody>
      </p:sp>
      <p:sp>
        <p:nvSpPr>
          <p:cNvPr id="3" name="Date Placeholder 2"/>
          <p:cNvSpPr>
            <a:spLocks noGrp="1"/>
          </p:cNvSpPr>
          <p:nvPr>
            <p:ph type="dt" sz="half" idx="10"/>
          </p:nvPr>
        </p:nvSpPr>
        <p:spPr/>
        <p:txBody>
          <a:bodyPr/>
          <a:lstStyle/>
          <a:p>
            <a:fld id="{BC2A4C6A-45FD-4202-953C-8BAC2B3505A4}" type="datetime1">
              <a:rPr lang="en-US" smtClean="0"/>
              <a:t>10/19/2021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01E0CF-6B8F-49E5-98A1-A47C358284A1}" type="datetime1">
              <a:rPr lang="en-US" smtClean="0"/>
              <a:t>10/19/2021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ltLang="zh-CN"/>
              <a:t>Click to edit Master title style</a:t>
            </a:r>
            <a:endParaRPr lang="en-US"/>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FDA5BE61-E0C4-4540-89B0-D647AC89119E}" type="datetime1">
              <a:rPr lang="en-US" smtClean="0"/>
              <a:t>10/19/2021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ltLang="zh-CN"/>
              <a:t>Click to edit Master title style</a:t>
            </a:r>
            <a:endParaRPr lang="en-US"/>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zh-CN"/>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76DCBBA7-94F5-4632-977F-A069F5B4DE45}" type="datetime1">
              <a:rPr lang="en-US" smtClean="0"/>
              <a:t>10/19/2021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ltLang="zh-CN"/>
              <a:t>Click to edit Master title style</a:t>
            </a:r>
            <a:endParaRPr lang="en-US"/>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A32D190-7243-461F-A783-93D8A78C031A}" type="datetime1">
              <a:rPr lang="en-US" smtClean="0"/>
              <a:t>10/19/2021</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FA94DED7-0A28-4AD9-8747-E94113225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useBgFill="1">
        <p:nvSpPr>
          <p:cNvPr id="65" name="Rectangle 64">
            <a:extLst>
              <a:ext uri="{FF2B5EF4-FFF2-40B4-BE49-F238E27FC236}">
                <a16:creationId xmlns:a16="http://schemas.microsoft.com/office/drawing/2014/main" id="{6F175609-91A3-416E-BC3D-7548FDE029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7" name="Rectangle 66">
            <a:extLst>
              <a:ext uri="{FF2B5EF4-FFF2-40B4-BE49-F238E27FC236}">
                <a16:creationId xmlns:a16="http://schemas.microsoft.com/office/drawing/2014/main" id="{9A3B0D54-9DF0-4FF8-A0AA-B4234DF35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4639734" cy="6858000"/>
          </a:xfrm>
          <a:prstGeom prst="rect">
            <a:avLst/>
          </a:prstGeom>
          <a:solidFill>
            <a:schemeClr val="bg2">
              <a:lumMod val="1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95E423F-7192-4CEF-A3DE-67A5D88963FC}"/>
              </a:ext>
            </a:extLst>
          </p:cNvPr>
          <p:cNvSpPr>
            <a:spLocks noGrp="1"/>
          </p:cNvSpPr>
          <p:nvPr>
            <p:ph type="ctrTitle"/>
          </p:nvPr>
        </p:nvSpPr>
        <p:spPr>
          <a:xfrm>
            <a:off x="540279" y="1795849"/>
            <a:ext cx="3778870" cy="3114818"/>
          </a:xfrm>
        </p:spPr>
        <p:txBody>
          <a:bodyPr>
            <a:normAutofit fontScale="90000"/>
          </a:bodyPr>
          <a:lstStyle/>
          <a:p>
            <a:r>
              <a:rPr lang="en-US" sz="4000" dirty="0">
                <a:solidFill>
                  <a:srgbClr val="FEFFFF"/>
                </a:solidFill>
              </a:rPr>
              <a:t>Property market research for the past 3 decades</a:t>
            </a:r>
          </a:p>
        </p:txBody>
      </p:sp>
      <p:pic>
        <p:nvPicPr>
          <p:cNvPr id="7" name="Picture 6" descr="A close up of abstract drawing of downtown buildings">
            <a:extLst>
              <a:ext uri="{FF2B5EF4-FFF2-40B4-BE49-F238E27FC236}">
                <a16:creationId xmlns:a16="http://schemas.microsoft.com/office/drawing/2014/main" id="{9E8E76DD-36CE-456F-AE4B-0CA05DD4A062}"/>
              </a:ext>
            </a:extLst>
          </p:cNvPr>
          <p:cNvPicPr>
            <a:picLocks noChangeAspect="1"/>
          </p:cNvPicPr>
          <p:nvPr/>
        </p:nvPicPr>
        <p:blipFill rotWithShape="1">
          <a:blip r:embed="rId2"/>
          <a:srcRect l="23282" t="24102" r="20509"/>
          <a:stretch/>
        </p:blipFill>
        <p:spPr>
          <a:xfrm>
            <a:off x="4639732" y="10"/>
            <a:ext cx="7552267" cy="6857990"/>
          </a:xfrm>
          <a:prstGeom prst="rect">
            <a:avLst/>
          </a:prstGeom>
        </p:spPr>
      </p:pic>
      <p:sp>
        <p:nvSpPr>
          <p:cNvPr id="69" name="Freeform 5">
            <a:extLst>
              <a:ext uri="{FF2B5EF4-FFF2-40B4-BE49-F238E27FC236}">
                <a16:creationId xmlns:a16="http://schemas.microsoft.com/office/drawing/2014/main" id="{64D236DE-BD07-488F-B236-DDEEFFF720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5033007"/>
            <a:ext cx="5404022" cy="857047"/>
          </a:xfrm>
          <a:custGeom>
            <a:avLst/>
            <a:gdLst>
              <a:gd name="T0" fmla="*/ 1114 w 1117"/>
              <a:gd name="T1" fmla="*/ 77 h 163"/>
              <a:gd name="T2" fmla="*/ 1040 w 1117"/>
              <a:gd name="T3" fmla="*/ 3 h 163"/>
              <a:gd name="T4" fmla="*/ 1039 w 1117"/>
              <a:gd name="T5" fmla="*/ 2 h 163"/>
              <a:gd name="T6" fmla="*/ 1034 w 1117"/>
              <a:gd name="T7" fmla="*/ 0 h 163"/>
              <a:gd name="T8" fmla="*/ 578 w 1117"/>
              <a:gd name="T9" fmla="*/ 0 h 163"/>
              <a:gd name="T10" fmla="*/ 562 w 1117"/>
              <a:gd name="T11" fmla="*/ 0 h 163"/>
              <a:gd name="T12" fmla="*/ 440 w 1117"/>
              <a:gd name="T13" fmla="*/ 0 h 163"/>
              <a:gd name="T14" fmla="*/ 106 w 1117"/>
              <a:gd name="T15" fmla="*/ 0 h 163"/>
              <a:gd name="T16" fmla="*/ 0 w 1117"/>
              <a:gd name="T17" fmla="*/ 0 h 163"/>
              <a:gd name="T18" fmla="*/ 0 w 1117"/>
              <a:gd name="T19" fmla="*/ 163 h 163"/>
              <a:gd name="T20" fmla="*/ 106 w 1117"/>
              <a:gd name="T21" fmla="*/ 163 h 163"/>
              <a:gd name="T22" fmla="*/ 440 w 1117"/>
              <a:gd name="T23" fmla="*/ 163 h 163"/>
              <a:gd name="T24" fmla="*/ 562 w 1117"/>
              <a:gd name="T25" fmla="*/ 163 h 163"/>
              <a:gd name="T26" fmla="*/ 578 w 1117"/>
              <a:gd name="T27" fmla="*/ 163 h 163"/>
              <a:gd name="T28" fmla="*/ 1034 w 1117"/>
              <a:gd name="T29" fmla="*/ 163 h 163"/>
              <a:gd name="T30" fmla="*/ 1039 w 1117"/>
              <a:gd name="T31" fmla="*/ 161 h 163"/>
              <a:gd name="T32" fmla="*/ 1040 w 1117"/>
              <a:gd name="T33" fmla="*/ 160 h 163"/>
              <a:gd name="T34" fmla="*/ 1114 w 1117"/>
              <a:gd name="T35" fmla="*/ 86 h 163"/>
              <a:gd name="T36" fmla="*/ 1114 w 1117"/>
              <a:gd name="T37"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17" h="163">
                <a:moveTo>
                  <a:pt x="1114" y="77"/>
                </a:moveTo>
                <a:cubicBezTo>
                  <a:pt x="1040" y="3"/>
                  <a:pt x="1040" y="3"/>
                  <a:pt x="1040" y="3"/>
                </a:cubicBezTo>
                <a:cubicBezTo>
                  <a:pt x="1040" y="2"/>
                  <a:pt x="1039" y="2"/>
                  <a:pt x="1039" y="2"/>
                </a:cubicBezTo>
                <a:cubicBezTo>
                  <a:pt x="1038" y="1"/>
                  <a:pt x="1036" y="0"/>
                  <a:pt x="1034" y="0"/>
                </a:cubicBezTo>
                <a:cubicBezTo>
                  <a:pt x="578" y="0"/>
                  <a:pt x="578" y="0"/>
                  <a:pt x="578" y="0"/>
                </a:cubicBezTo>
                <a:cubicBezTo>
                  <a:pt x="562" y="0"/>
                  <a:pt x="562" y="0"/>
                  <a:pt x="562" y="0"/>
                </a:cubicBezTo>
                <a:cubicBezTo>
                  <a:pt x="440" y="0"/>
                  <a:pt x="440" y="0"/>
                  <a:pt x="440" y="0"/>
                </a:cubicBezTo>
                <a:cubicBezTo>
                  <a:pt x="106" y="0"/>
                  <a:pt x="106" y="0"/>
                  <a:pt x="106" y="0"/>
                </a:cubicBezTo>
                <a:cubicBezTo>
                  <a:pt x="0" y="0"/>
                  <a:pt x="0" y="0"/>
                  <a:pt x="0" y="0"/>
                </a:cubicBezTo>
                <a:cubicBezTo>
                  <a:pt x="0" y="163"/>
                  <a:pt x="0" y="163"/>
                  <a:pt x="0" y="163"/>
                </a:cubicBezTo>
                <a:cubicBezTo>
                  <a:pt x="106" y="163"/>
                  <a:pt x="106" y="163"/>
                  <a:pt x="106" y="163"/>
                </a:cubicBezTo>
                <a:cubicBezTo>
                  <a:pt x="440" y="163"/>
                  <a:pt x="440" y="163"/>
                  <a:pt x="440" y="163"/>
                </a:cubicBezTo>
                <a:cubicBezTo>
                  <a:pt x="562" y="163"/>
                  <a:pt x="562" y="163"/>
                  <a:pt x="562" y="163"/>
                </a:cubicBezTo>
                <a:cubicBezTo>
                  <a:pt x="578" y="163"/>
                  <a:pt x="578" y="163"/>
                  <a:pt x="578" y="163"/>
                </a:cubicBezTo>
                <a:cubicBezTo>
                  <a:pt x="1034" y="163"/>
                  <a:pt x="1034" y="163"/>
                  <a:pt x="1034" y="163"/>
                </a:cubicBezTo>
                <a:cubicBezTo>
                  <a:pt x="1036" y="163"/>
                  <a:pt x="1038" y="162"/>
                  <a:pt x="1039" y="161"/>
                </a:cubicBezTo>
                <a:cubicBezTo>
                  <a:pt x="1039" y="160"/>
                  <a:pt x="1040" y="160"/>
                  <a:pt x="1040" y="160"/>
                </a:cubicBezTo>
                <a:cubicBezTo>
                  <a:pt x="1114" y="86"/>
                  <a:pt x="1114" y="86"/>
                  <a:pt x="1114" y="86"/>
                </a:cubicBezTo>
                <a:cubicBezTo>
                  <a:pt x="1117" y="83"/>
                  <a:pt x="1117" y="79"/>
                  <a:pt x="1114"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 name="Subtitle 2">
            <a:extLst>
              <a:ext uri="{FF2B5EF4-FFF2-40B4-BE49-F238E27FC236}">
                <a16:creationId xmlns:a16="http://schemas.microsoft.com/office/drawing/2014/main" id="{18F4C5B9-7CE7-4198-A777-E8552CCFF3A6}"/>
              </a:ext>
            </a:extLst>
          </p:cNvPr>
          <p:cNvSpPr>
            <a:spLocks noGrp="1"/>
          </p:cNvSpPr>
          <p:nvPr>
            <p:ph type="subTitle" idx="1"/>
          </p:nvPr>
        </p:nvSpPr>
        <p:spPr>
          <a:xfrm>
            <a:off x="540279" y="5189400"/>
            <a:ext cx="3778870" cy="544260"/>
          </a:xfrm>
        </p:spPr>
        <p:txBody>
          <a:bodyPr anchor="ctr">
            <a:normAutofit/>
          </a:bodyPr>
          <a:lstStyle/>
          <a:p>
            <a:r>
              <a:rPr lang="en-US" sz="1600" dirty="0">
                <a:solidFill>
                  <a:srgbClr val="FEFFFF"/>
                </a:solidFill>
              </a:rPr>
              <a:t>A property agent’s view</a:t>
            </a:r>
          </a:p>
        </p:txBody>
      </p:sp>
    </p:spTree>
    <p:extLst>
      <p:ext uri="{BB962C8B-B14F-4D97-AF65-F5344CB8AC3E}">
        <p14:creationId xmlns:p14="http://schemas.microsoft.com/office/powerpoint/2010/main" val="1139014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1026" name="Picture 2" descr="Property Agent Myth: Commission Is Fixed at 2% - Ohmyhome">
            <a:extLst>
              <a:ext uri="{FF2B5EF4-FFF2-40B4-BE49-F238E27FC236}">
                <a16:creationId xmlns:a16="http://schemas.microsoft.com/office/drawing/2014/main" id="{1D5A47D9-D86D-4D70-8F49-B9C636017B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89012" y="263423"/>
            <a:ext cx="3005526" cy="200468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28" name="Freeform 5">
            <a:extLst>
              <a:ext uri="{FF2B5EF4-FFF2-40B4-BE49-F238E27FC236}">
                <a16:creationId xmlns:a16="http://schemas.microsoft.com/office/drawing/2014/main" id="{201543D1-8AF1-41DA-AB4A-ECE74D355A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0391775" cy="6858000"/>
          </a:xfrm>
          <a:custGeom>
            <a:avLst/>
            <a:gdLst>
              <a:gd name="T0" fmla="*/ 0 w 2184"/>
              <a:gd name="T1" fmla="*/ 1441 h 1441"/>
              <a:gd name="T2" fmla="*/ 1482 w 2184"/>
              <a:gd name="T3" fmla="*/ 1441 h 1441"/>
              <a:gd name="T4" fmla="*/ 2161 w 2184"/>
              <a:gd name="T5" fmla="*/ 762 h 1441"/>
              <a:gd name="T6" fmla="*/ 2161 w 2184"/>
              <a:gd name="T7" fmla="*/ 678 h 1441"/>
              <a:gd name="T8" fmla="*/ 1483 w 2184"/>
              <a:gd name="T9" fmla="*/ 0 h 1441"/>
              <a:gd name="T10" fmla="*/ 0 w 2184"/>
              <a:gd name="T11" fmla="*/ 0 h 1441"/>
              <a:gd name="T12" fmla="*/ 0 w 2184"/>
              <a:gd name="T13" fmla="*/ 1441 h 1441"/>
            </a:gdLst>
            <a:ahLst/>
            <a:cxnLst>
              <a:cxn ang="0">
                <a:pos x="T0" y="T1"/>
              </a:cxn>
              <a:cxn ang="0">
                <a:pos x="T2" y="T3"/>
              </a:cxn>
              <a:cxn ang="0">
                <a:pos x="T4" y="T5"/>
              </a:cxn>
              <a:cxn ang="0">
                <a:pos x="T6" y="T7"/>
              </a:cxn>
              <a:cxn ang="0">
                <a:pos x="T8" y="T9"/>
              </a:cxn>
              <a:cxn ang="0">
                <a:pos x="T10" y="T11"/>
              </a:cxn>
              <a:cxn ang="0">
                <a:pos x="T12" y="T13"/>
              </a:cxn>
            </a:cxnLst>
            <a:rect l="0" t="0" r="r" b="b"/>
            <a:pathLst>
              <a:path w="2184" h="1441">
                <a:moveTo>
                  <a:pt x="0" y="1441"/>
                </a:moveTo>
                <a:cubicBezTo>
                  <a:pt x="1482" y="1441"/>
                  <a:pt x="1482" y="1441"/>
                  <a:pt x="1482" y="1441"/>
                </a:cubicBezTo>
                <a:cubicBezTo>
                  <a:pt x="2161" y="762"/>
                  <a:pt x="2161" y="762"/>
                  <a:pt x="2161" y="762"/>
                </a:cubicBezTo>
                <a:cubicBezTo>
                  <a:pt x="2184" y="739"/>
                  <a:pt x="2184" y="701"/>
                  <a:pt x="2161" y="678"/>
                </a:cubicBezTo>
                <a:cubicBezTo>
                  <a:pt x="1483" y="0"/>
                  <a:pt x="1483" y="0"/>
                  <a:pt x="1483" y="0"/>
                </a:cubicBezTo>
                <a:cubicBezTo>
                  <a:pt x="0" y="0"/>
                  <a:pt x="0" y="0"/>
                  <a:pt x="0" y="0"/>
                </a:cubicBezTo>
                <a:lnTo>
                  <a:pt x="0" y="1441"/>
                </a:lnTo>
                <a:close/>
              </a:path>
            </a:pathLst>
          </a:custGeom>
          <a:solidFill>
            <a:schemeClr val="tx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9AD7CCF7-1A51-40F9-AAA4-03B5F994F16B}"/>
              </a:ext>
            </a:extLst>
          </p:cNvPr>
          <p:cNvSpPr>
            <a:spLocks noGrp="1"/>
          </p:cNvSpPr>
          <p:nvPr>
            <p:ph type="title"/>
          </p:nvPr>
        </p:nvSpPr>
        <p:spPr>
          <a:xfrm>
            <a:off x="541867" y="626533"/>
            <a:ext cx="7128933" cy="1278467"/>
          </a:xfrm>
        </p:spPr>
        <p:txBody>
          <a:bodyPr anchor="ctr">
            <a:normAutofit/>
          </a:bodyPr>
          <a:lstStyle/>
          <a:p>
            <a:r>
              <a:rPr lang="en-US" sz="3200">
                <a:solidFill>
                  <a:srgbClr val="FEFFFF"/>
                </a:solidFill>
              </a:rPr>
              <a:t>Process</a:t>
            </a:r>
          </a:p>
        </p:txBody>
      </p:sp>
      <p:graphicFrame>
        <p:nvGraphicFramePr>
          <p:cNvPr id="5" name="Content Placeholder 2" descr="SmartArt Timeline graphic placeholder">
            <a:extLst>
              <a:ext uri="{FF2B5EF4-FFF2-40B4-BE49-F238E27FC236}">
                <a16:creationId xmlns:a16="http://schemas.microsoft.com/office/drawing/2014/main" id="{5E77A52A-8E41-4F82-9F90-4BE18DDD1949}"/>
              </a:ext>
            </a:extLst>
          </p:cNvPr>
          <p:cNvGraphicFramePr>
            <a:graphicFrameLocks noGrp="1"/>
          </p:cNvGraphicFramePr>
          <p:nvPr>
            <p:ph idx="1"/>
            <p:extLst>
              <p:ext uri="{D42A27DB-BD31-4B8C-83A1-F6EECF244321}">
                <p14:modId xmlns:p14="http://schemas.microsoft.com/office/powerpoint/2010/main" val="386305476"/>
              </p:ext>
            </p:extLst>
          </p:nvPr>
        </p:nvGraphicFramePr>
        <p:xfrm>
          <a:off x="-199113" y="2133599"/>
          <a:ext cx="9849907" cy="38099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864375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8FB86-4A2A-4256-B454-C97B565EB521}"/>
              </a:ext>
            </a:extLst>
          </p:cNvPr>
          <p:cNvSpPr>
            <a:spLocks noGrp="1"/>
          </p:cNvSpPr>
          <p:nvPr>
            <p:ph type="title"/>
          </p:nvPr>
        </p:nvSpPr>
        <p:spPr/>
        <p:txBody>
          <a:bodyPr/>
          <a:lstStyle/>
          <a:p>
            <a:r>
              <a:rPr lang="en-US" altLang="zh-CN"/>
              <a:t>Focus: Standard (non-premium) flat models</a:t>
            </a:r>
            <a:endParaRPr lang="zh-CN" altLang="en-US" dirty="0"/>
          </a:p>
        </p:txBody>
      </p:sp>
      <p:pic>
        <p:nvPicPr>
          <p:cNvPr id="2064" name="Picture 16">
            <a:extLst>
              <a:ext uri="{FF2B5EF4-FFF2-40B4-BE49-F238E27FC236}">
                <a16:creationId xmlns:a16="http://schemas.microsoft.com/office/drawing/2014/main" id="{E0459609-CD22-4811-8FA6-1499BB9C8DE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79615" y="2133600"/>
            <a:ext cx="8334595" cy="37782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82DB7BF-8272-4391-BA29-A09869A9F9F7}"/>
              </a:ext>
            </a:extLst>
          </p:cNvPr>
          <p:cNvSpPr txBox="1"/>
          <p:nvPr/>
        </p:nvSpPr>
        <p:spPr>
          <a:xfrm>
            <a:off x="6915150" y="3364468"/>
            <a:ext cx="341760" cy="369332"/>
          </a:xfrm>
          <a:prstGeom prst="rect">
            <a:avLst/>
          </a:prstGeom>
          <a:noFill/>
        </p:spPr>
        <p:txBody>
          <a:bodyPr wrap="none" rtlCol="0">
            <a:spAutoFit/>
          </a:bodyPr>
          <a:lstStyle/>
          <a:p>
            <a:r>
              <a:rPr lang="en-US" altLang="zh-CN" b="1">
                <a:solidFill>
                  <a:srgbClr val="FF0000"/>
                </a:solidFill>
              </a:rPr>
              <a:t>X</a:t>
            </a:r>
            <a:endParaRPr lang="zh-CN" altLang="en-US" b="1" dirty="0">
              <a:solidFill>
                <a:srgbClr val="FF0000"/>
              </a:solidFill>
            </a:endParaRPr>
          </a:p>
        </p:txBody>
      </p:sp>
      <p:sp>
        <p:nvSpPr>
          <p:cNvPr id="17" name="TextBox 16">
            <a:extLst>
              <a:ext uri="{FF2B5EF4-FFF2-40B4-BE49-F238E27FC236}">
                <a16:creationId xmlns:a16="http://schemas.microsoft.com/office/drawing/2014/main" id="{98D2CBC8-3937-4B41-8256-D3D03F328A11}"/>
              </a:ext>
            </a:extLst>
          </p:cNvPr>
          <p:cNvSpPr txBox="1"/>
          <p:nvPr/>
        </p:nvSpPr>
        <p:spPr>
          <a:xfrm>
            <a:off x="9210675" y="4650343"/>
            <a:ext cx="341760" cy="369332"/>
          </a:xfrm>
          <a:prstGeom prst="rect">
            <a:avLst/>
          </a:prstGeom>
          <a:noFill/>
        </p:spPr>
        <p:txBody>
          <a:bodyPr wrap="none" rtlCol="0">
            <a:spAutoFit/>
          </a:bodyPr>
          <a:lstStyle/>
          <a:p>
            <a:r>
              <a:rPr lang="en-US" altLang="zh-CN" b="1">
                <a:solidFill>
                  <a:srgbClr val="FF0000"/>
                </a:solidFill>
              </a:rPr>
              <a:t>X</a:t>
            </a:r>
            <a:endParaRPr lang="zh-CN" altLang="en-US" b="1" dirty="0">
              <a:solidFill>
                <a:srgbClr val="FF0000"/>
              </a:solidFill>
            </a:endParaRPr>
          </a:p>
        </p:txBody>
      </p:sp>
      <p:sp>
        <p:nvSpPr>
          <p:cNvPr id="18" name="TextBox 17">
            <a:extLst>
              <a:ext uri="{FF2B5EF4-FFF2-40B4-BE49-F238E27FC236}">
                <a16:creationId xmlns:a16="http://schemas.microsoft.com/office/drawing/2014/main" id="{05F04D96-C133-43D6-96FE-FFFCD35EF67E}"/>
              </a:ext>
            </a:extLst>
          </p:cNvPr>
          <p:cNvSpPr txBox="1"/>
          <p:nvPr/>
        </p:nvSpPr>
        <p:spPr>
          <a:xfrm>
            <a:off x="9312385" y="4840843"/>
            <a:ext cx="341760" cy="369332"/>
          </a:xfrm>
          <a:prstGeom prst="rect">
            <a:avLst/>
          </a:prstGeom>
          <a:noFill/>
        </p:spPr>
        <p:txBody>
          <a:bodyPr wrap="none" rtlCol="0">
            <a:spAutoFit/>
          </a:bodyPr>
          <a:lstStyle/>
          <a:p>
            <a:r>
              <a:rPr lang="en-US" altLang="zh-CN" b="1">
                <a:solidFill>
                  <a:srgbClr val="FF0000"/>
                </a:solidFill>
              </a:rPr>
              <a:t>X</a:t>
            </a:r>
            <a:endParaRPr lang="zh-CN" altLang="en-US" b="1" dirty="0">
              <a:solidFill>
                <a:srgbClr val="FF0000"/>
              </a:solidFill>
            </a:endParaRPr>
          </a:p>
        </p:txBody>
      </p:sp>
      <p:sp>
        <p:nvSpPr>
          <p:cNvPr id="19" name="TextBox 18">
            <a:extLst>
              <a:ext uri="{FF2B5EF4-FFF2-40B4-BE49-F238E27FC236}">
                <a16:creationId xmlns:a16="http://schemas.microsoft.com/office/drawing/2014/main" id="{60FD9CC3-1413-4544-8048-BE7F6E6088D5}"/>
              </a:ext>
            </a:extLst>
          </p:cNvPr>
          <p:cNvSpPr txBox="1"/>
          <p:nvPr/>
        </p:nvSpPr>
        <p:spPr>
          <a:xfrm>
            <a:off x="8350360" y="5019675"/>
            <a:ext cx="341760" cy="369332"/>
          </a:xfrm>
          <a:prstGeom prst="rect">
            <a:avLst/>
          </a:prstGeom>
          <a:noFill/>
        </p:spPr>
        <p:txBody>
          <a:bodyPr wrap="none" rtlCol="0">
            <a:spAutoFit/>
          </a:bodyPr>
          <a:lstStyle/>
          <a:p>
            <a:r>
              <a:rPr lang="en-US" altLang="zh-CN" b="1">
                <a:solidFill>
                  <a:srgbClr val="FF0000"/>
                </a:solidFill>
              </a:rPr>
              <a:t>X</a:t>
            </a:r>
            <a:endParaRPr lang="zh-CN" altLang="en-US" b="1" dirty="0">
              <a:solidFill>
                <a:srgbClr val="FF0000"/>
              </a:solidFill>
            </a:endParaRPr>
          </a:p>
        </p:txBody>
      </p:sp>
      <p:sp>
        <p:nvSpPr>
          <p:cNvPr id="20" name="TextBox 19">
            <a:extLst>
              <a:ext uri="{FF2B5EF4-FFF2-40B4-BE49-F238E27FC236}">
                <a16:creationId xmlns:a16="http://schemas.microsoft.com/office/drawing/2014/main" id="{CA1817DD-F4A4-44CF-A993-6216D669D6F8}"/>
              </a:ext>
            </a:extLst>
          </p:cNvPr>
          <p:cNvSpPr txBox="1"/>
          <p:nvPr/>
        </p:nvSpPr>
        <p:spPr>
          <a:xfrm>
            <a:off x="8887965" y="5163105"/>
            <a:ext cx="341760" cy="369332"/>
          </a:xfrm>
          <a:prstGeom prst="rect">
            <a:avLst/>
          </a:prstGeom>
          <a:noFill/>
        </p:spPr>
        <p:txBody>
          <a:bodyPr wrap="none" rtlCol="0">
            <a:spAutoFit/>
          </a:bodyPr>
          <a:lstStyle/>
          <a:p>
            <a:r>
              <a:rPr lang="en-US" altLang="zh-CN" b="1">
                <a:solidFill>
                  <a:srgbClr val="FF0000"/>
                </a:solidFill>
              </a:rPr>
              <a:t>X</a:t>
            </a:r>
            <a:endParaRPr lang="zh-CN" altLang="en-US" b="1" dirty="0">
              <a:solidFill>
                <a:srgbClr val="FF0000"/>
              </a:solidFill>
            </a:endParaRPr>
          </a:p>
        </p:txBody>
      </p:sp>
      <p:sp>
        <p:nvSpPr>
          <p:cNvPr id="21" name="TextBox 20">
            <a:extLst>
              <a:ext uri="{FF2B5EF4-FFF2-40B4-BE49-F238E27FC236}">
                <a16:creationId xmlns:a16="http://schemas.microsoft.com/office/drawing/2014/main" id="{FB20968A-0C10-453C-8E67-1656D8ADD348}"/>
              </a:ext>
            </a:extLst>
          </p:cNvPr>
          <p:cNvSpPr txBox="1"/>
          <p:nvPr/>
        </p:nvSpPr>
        <p:spPr>
          <a:xfrm>
            <a:off x="6705152" y="4029075"/>
            <a:ext cx="341760" cy="369332"/>
          </a:xfrm>
          <a:prstGeom prst="rect">
            <a:avLst/>
          </a:prstGeom>
          <a:noFill/>
        </p:spPr>
        <p:txBody>
          <a:bodyPr wrap="none" rtlCol="0">
            <a:spAutoFit/>
          </a:bodyPr>
          <a:lstStyle/>
          <a:p>
            <a:r>
              <a:rPr lang="en-US" altLang="zh-CN" b="1">
                <a:solidFill>
                  <a:srgbClr val="FF0000"/>
                </a:solidFill>
              </a:rPr>
              <a:t>X</a:t>
            </a:r>
            <a:endParaRPr lang="zh-CN" altLang="en-US" b="1" dirty="0">
              <a:solidFill>
                <a:srgbClr val="FF0000"/>
              </a:solidFill>
            </a:endParaRPr>
          </a:p>
        </p:txBody>
      </p:sp>
      <p:sp>
        <p:nvSpPr>
          <p:cNvPr id="22" name="TextBox 21">
            <a:extLst>
              <a:ext uri="{FF2B5EF4-FFF2-40B4-BE49-F238E27FC236}">
                <a16:creationId xmlns:a16="http://schemas.microsoft.com/office/drawing/2014/main" id="{0DEDED1C-EAEB-49A3-861A-64D3C3FECE9A}"/>
              </a:ext>
            </a:extLst>
          </p:cNvPr>
          <p:cNvSpPr txBox="1"/>
          <p:nvPr/>
        </p:nvSpPr>
        <p:spPr>
          <a:xfrm>
            <a:off x="6603442" y="4343400"/>
            <a:ext cx="189360" cy="369332"/>
          </a:xfrm>
          <a:prstGeom prst="rect">
            <a:avLst/>
          </a:prstGeom>
          <a:noFill/>
        </p:spPr>
        <p:txBody>
          <a:bodyPr wrap="square" rtlCol="0">
            <a:spAutoFit/>
          </a:bodyPr>
          <a:lstStyle/>
          <a:p>
            <a:r>
              <a:rPr lang="en-US" altLang="zh-CN" b="1">
                <a:solidFill>
                  <a:srgbClr val="FF0000"/>
                </a:solidFill>
              </a:rPr>
              <a:t>X</a:t>
            </a:r>
            <a:endParaRPr lang="zh-CN" altLang="en-US" b="1" dirty="0">
              <a:solidFill>
                <a:srgbClr val="FF0000"/>
              </a:solidFill>
            </a:endParaRPr>
          </a:p>
        </p:txBody>
      </p:sp>
    </p:spTree>
    <p:extLst>
      <p:ext uri="{BB962C8B-B14F-4D97-AF65-F5344CB8AC3E}">
        <p14:creationId xmlns:p14="http://schemas.microsoft.com/office/powerpoint/2010/main" val="1103433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a:extLst>
              <a:ext uri="{FF2B5EF4-FFF2-40B4-BE49-F238E27FC236}">
                <a16:creationId xmlns:a16="http://schemas.microsoft.com/office/drawing/2014/main" id="{977D3DC9-3420-4392-8CAF-A2870A3DBD71}"/>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t="13" b="-390"/>
          <a:stretch/>
        </p:blipFill>
        <p:spPr bwMode="auto">
          <a:xfrm>
            <a:off x="2589212" y="276225"/>
            <a:ext cx="8915400" cy="45910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EBC4A53-54B5-4822-8518-234BF03A367A}"/>
              </a:ext>
            </a:extLst>
          </p:cNvPr>
          <p:cNvSpPr>
            <a:spLocks noGrp="1"/>
          </p:cNvSpPr>
          <p:nvPr>
            <p:ph type="title"/>
          </p:nvPr>
        </p:nvSpPr>
        <p:spPr/>
        <p:txBody>
          <a:bodyPr/>
          <a:lstStyle/>
          <a:p>
            <a:r>
              <a:rPr lang="en-US" altLang="zh-CN" dirty="0"/>
              <a:t>Distribution of prices in the last 3 decades</a:t>
            </a:r>
            <a:endParaRPr lang="zh-CN" altLang="en-US" dirty="0"/>
          </a:p>
        </p:txBody>
      </p:sp>
      <p:sp>
        <p:nvSpPr>
          <p:cNvPr id="4" name="Text Placeholder 3">
            <a:extLst>
              <a:ext uri="{FF2B5EF4-FFF2-40B4-BE49-F238E27FC236}">
                <a16:creationId xmlns:a16="http://schemas.microsoft.com/office/drawing/2014/main" id="{59E4CBA7-6E2D-4C47-BF78-C6DF711566AA}"/>
              </a:ext>
            </a:extLst>
          </p:cNvPr>
          <p:cNvSpPr>
            <a:spLocks noGrp="1"/>
          </p:cNvSpPr>
          <p:nvPr>
            <p:ph type="body" sz="half" idx="2"/>
          </p:nvPr>
        </p:nvSpPr>
        <p:spPr>
          <a:xfrm>
            <a:off x="2589213" y="5367337"/>
            <a:ext cx="8915400" cy="1084845"/>
          </a:xfrm>
        </p:spPr>
        <p:txBody>
          <a:bodyPr>
            <a:normAutofit fontScale="32500" lnSpcReduction="20000"/>
          </a:bodyPr>
          <a:lstStyle/>
          <a:p>
            <a:r>
              <a:rPr lang="en-US" altLang="zh-CN" sz="4000" dirty="0"/>
              <a:t>VOLUME: </a:t>
            </a:r>
            <a:r>
              <a:rPr lang="en-US" altLang="zh-CN" sz="4000" u="sng" dirty="0"/>
              <a:t>Lower price points</a:t>
            </a:r>
          </a:p>
          <a:p>
            <a:r>
              <a:rPr lang="en-US" altLang="zh-CN" sz="4000" dirty="0"/>
              <a:t>PRICE: Greater gain in value for </a:t>
            </a:r>
            <a:r>
              <a:rPr lang="en-US" altLang="zh-CN" sz="4000" u="sng" dirty="0"/>
              <a:t>higher price points </a:t>
            </a:r>
            <a:r>
              <a:rPr lang="en-US" altLang="zh-CN" sz="4000" dirty="0"/>
              <a:t>in the last decade</a:t>
            </a:r>
          </a:p>
          <a:p>
            <a:r>
              <a:rPr lang="en-US" altLang="zh-CN" sz="4000" dirty="0"/>
              <a:t>CHOICE OF PORTFOLIO: Higher price over volume as distribution is starting to normalize in the recent decade</a:t>
            </a:r>
          </a:p>
          <a:p>
            <a:r>
              <a:rPr lang="en-US" altLang="zh-CN" sz="1900" i="1" dirty="0"/>
              <a:t>*Sample size =  100,000</a:t>
            </a:r>
            <a:endParaRPr lang="zh-CN" altLang="en-US" sz="1900" i="1" dirty="0"/>
          </a:p>
        </p:txBody>
      </p:sp>
      <p:cxnSp>
        <p:nvCxnSpPr>
          <p:cNvPr id="8" name="Connector: Elbow 7">
            <a:extLst>
              <a:ext uri="{FF2B5EF4-FFF2-40B4-BE49-F238E27FC236}">
                <a16:creationId xmlns:a16="http://schemas.microsoft.com/office/drawing/2014/main" id="{35B17FE0-F5A1-4913-9198-0AD529FFED97}"/>
              </a:ext>
            </a:extLst>
          </p:cNvPr>
          <p:cNvCxnSpPr>
            <a:cxnSpLocks/>
          </p:cNvCxnSpPr>
          <p:nvPr/>
        </p:nvCxnSpPr>
        <p:spPr>
          <a:xfrm>
            <a:off x="3158979" y="2346908"/>
            <a:ext cx="3365646" cy="2034592"/>
          </a:xfrm>
          <a:prstGeom prst="bentConnector3">
            <a:avLst>
              <a:gd name="adj1" fmla="val 97262"/>
            </a:avLst>
          </a:prstGeom>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D4D6F38-5C38-485A-8686-B2A65B2775E6}"/>
              </a:ext>
            </a:extLst>
          </p:cNvPr>
          <p:cNvSpPr txBox="1"/>
          <p:nvPr/>
        </p:nvSpPr>
        <p:spPr>
          <a:xfrm>
            <a:off x="3330429" y="1921203"/>
            <a:ext cx="1792478" cy="369332"/>
          </a:xfrm>
          <a:prstGeom prst="rect">
            <a:avLst/>
          </a:prstGeom>
          <a:noFill/>
        </p:spPr>
        <p:txBody>
          <a:bodyPr wrap="none" rtlCol="0">
            <a:spAutoFit/>
          </a:bodyPr>
          <a:lstStyle/>
          <a:p>
            <a:r>
              <a:rPr lang="en-US" altLang="zh-CN" dirty="0">
                <a:solidFill>
                  <a:srgbClr val="A53010"/>
                </a:solidFill>
              </a:rPr>
              <a:t>50</a:t>
            </a:r>
            <a:r>
              <a:rPr lang="en-US" altLang="zh-CN" baseline="30000" dirty="0">
                <a:solidFill>
                  <a:srgbClr val="A53010"/>
                </a:solidFill>
              </a:rPr>
              <a:t>th</a:t>
            </a:r>
            <a:r>
              <a:rPr lang="en-US" altLang="zh-CN" dirty="0">
                <a:solidFill>
                  <a:srgbClr val="A53010"/>
                </a:solidFill>
              </a:rPr>
              <a:t> percentile</a:t>
            </a:r>
            <a:endParaRPr lang="zh-CN" altLang="en-US" dirty="0">
              <a:solidFill>
                <a:srgbClr val="A53010"/>
              </a:solidFill>
            </a:endParaRPr>
          </a:p>
        </p:txBody>
      </p:sp>
    </p:spTree>
    <p:extLst>
      <p:ext uri="{BB962C8B-B14F-4D97-AF65-F5344CB8AC3E}">
        <p14:creationId xmlns:p14="http://schemas.microsoft.com/office/powerpoint/2010/main" val="570371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1E0F7-516B-44B4-B527-488E626BC5FD}"/>
              </a:ext>
            </a:extLst>
          </p:cNvPr>
          <p:cNvSpPr>
            <a:spLocks noGrp="1"/>
          </p:cNvSpPr>
          <p:nvPr>
            <p:ph type="title"/>
          </p:nvPr>
        </p:nvSpPr>
        <p:spPr/>
        <p:txBody>
          <a:bodyPr/>
          <a:lstStyle/>
          <a:p>
            <a:r>
              <a:rPr lang="en-US" altLang="zh-CN" dirty="0"/>
              <a:t>Higher vs lower-floor units</a:t>
            </a:r>
            <a:endParaRPr lang="zh-CN" altLang="en-US" dirty="0"/>
          </a:p>
        </p:txBody>
      </p:sp>
      <p:sp>
        <p:nvSpPr>
          <p:cNvPr id="4" name="Text Placeholder 3">
            <a:extLst>
              <a:ext uri="{FF2B5EF4-FFF2-40B4-BE49-F238E27FC236}">
                <a16:creationId xmlns:a16="http://schemas.microsoft.com/office/drawing/2014/main" id="{AEC0F118-07F6-494B-BC11-67D3D2D63E17}"/>
              </a:ext>
            </a:extLst>
          </p:cNvPr>
          <p:cNvSpPr>
            <a:spLocks noGrp="1"/>
          </p:cNvSpPr>
          <p:nvPr>
            <p:ph type="body" sz="half" idx="2"/>
          </p:nvPr>
        </p:nvSpPr>
        <p:spPr/>
        <p:txBody>
          <a:bodyPr/>
          <a:lstStyle/>
          <a:p>
            <a:r>
              <a:rPr lang="en-US" altLang="zh-CN" dirty="0"/>
              <a:t>VOLUME: </a:t>
            </a:r>
          </a:p>
          <a:p>
            <a:r>
              <a:rPr lang="en-US" altLang="zh-CN" dirty="0"/>
              <a:t>Loss in volume for lower floors relative to </a:t>
            </a:r>
            <a:r>
              <a:rPr lang="en-US" altLang="zh-CN" u="sng" dirty="0"/>
              <a:t>higher floors</a:t>
            </a:r>
          </a:p>
          <a:p>
            <a:endParaRPr lang="en-US" altLang="zh-CN" dirty="0"/>
          </a:p>
          <a:p>
            <a:r>
              <a:rPr lang="en-US" altLang="zh-CN" dirty="0"/>
              <a:t>PRICE: </a:t>
            </a:r>
          </a:p>
          <a:p>
            <a:r>
              <a:rPr lang="en-US" altLang="zh-CN" u="sng" dirty="0"/>
              <a:t>High floor units </a:t>
            </a:r>
            <a:r>
              <a:rPr lang="en-US" altLang="zh-CN" dirty="0"/>
              <a:t>are increasing in price more rapidly than low floor units (&lt;20</a:t>
            </a:r>
            <a:r>
              <a:rPr lang="en-US" altLang="zh-CN" baseline="30000" dirty="0"/>
              <a:t>th</a:t>
            </a:r>
            <a:r>
              <a:rPr lang="en-US" altLang="zh-CN" dirty="0"/>
              <a:t> </a:t>
            </a:r>
            <a:r>
              <a:rPr lang="en-US" altLang="zh-CN" dirty="0" err="1"/>
              <a:t>storey</a:t>
            </a:r>
            <a:r>
              <a:rPr lang="en-US" altLang="zh-CN" dirty="0"/>
              <a:t>)</a:t>
            </a:r>
          </a:p>
          <a:p>
            <a:endParaRPr lang="en-US" altLang="zh-CN" dirty="0"/>
          </a:p>
          <a:p>
            <a:r>
              <a:rPr lang="en-US" altLang="zh-CN" dirty="0"/>
              <a:t>PORTFOLIO CHOICE:</a:t>
            </a:r>
          </a:p>
          <a:p>
            <a:r>
              <a:rPr lang="en-US" altLang="zh-CN" dirty="0"/>
              <a:t>Higher floor units</a:t>
            </a:r>
          </a:p>
          <a:p>
            <a:endParaRPr lang="en-US" altLang="zh-CN" dirty="0"/>
          </a:p>
          <a:p>
            <a:endParaRPr lang="en-US" altLang="zh-CN" b="1" dirty="0"/>
          </a:p>
        </p:txBody>
      </p:sp>
      <p:pic>
        <p:nvPicPr>
          <p:cNvPr id="2058" name="Picture 10">
            <a:extLst>
              <a:ext uri="{FF2B5EF4-FFF2-40B4-BE49-F238E27FC236}">
                <a16:creationId xmlns:a16="http://schemas.microsoft.com/office/drawing/2014/main" id="{F1147A62-CA66-43A7-B0A4-0AF40669B1F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26863" y="446088"/>
            <a:ext cx="4973900" cy="5414962"/>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B6823B9-D5FA-4C03-BF3E-4DC56F1597E8}"/>
              </a:ext>
            </a:extLst>
          </p:cNvPr>
          <p:cNvSpPr/>
          <p:nvPr/>
        </p:nvSpPr>
        <p:spPr>
          <a:xfrm>
            <a:off x="6962775" y="676275"/>
            <a:ext cx="1428750" cy="48291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12">
            <a:extLst>
              <a:ext uri="{FF2B5EF4-FFF2-40B4-BE49-F238E27FC236}">
                <a16:creationId xmlns:a16="http://schemas.microsoft.com/office/drawing/2014/main" id="{8A63281B-D683-4B0D-A6AC-4BEBC41A2CBB}"/>
              </a:ext>
            </a:extLst>
          </p:cNvPr>
          <p:cNvSpPr/>
          <p:nvPr/>
        </p:nvSpPr>
        <p:spPr>
          <a:xfrm>
            <a:off x="8391525" y="676274"/>
            <a:ext cx="1428750" cy="48291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13">
            <a:extLst>
              <a:ext uri="{FF2B5EF4-FFF2-40B4-BE49-F238E27FC236}">
                <a16:creationId xmlns:a16="http://schemas.microsoft.com/office/drawing/2014/main" id="{93881ED1-86F4-4AEE-9CDA-EFAD7D367E73}"/>
              </a:ext>
            </a:extLst>
          </p:cNvPr>
          <p:cNvSpPr/>
          <p:nvPr/>
        </p:nvSpPr>
        <p:spPr>
          <a:xfrm>
            <a:off x="9820275" y="676274"/>
            <a:ext cx="1428750" cy="48291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85397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B65FCF-9E4C-47AC-A62B-BEAA5B885C16}"/>
              </a:ext>
            </a:extLst>
          </p:cNvPr>
          <p:cNvSpPr>
            <a:spLocks noGrp="1"/>
          </p:cNvSpPr>
          <p:nvPr>
            <p:ph type="title"/>
          </p:nvPr>
        </p:nvSpPr>
        <p:spPr/>
        <p:txBody>
          <a:bodyPr>
            <a:normAutofit fontScale="90000"/>
          </a:bodyPr>
          <a:lstStyle/>
          <a:p>
            <a:r>
              <a:rPr lang="en-US" altLang="zh-CN" dirty="0"/>
              <a:t>CHOICE OF PORTFOLIO: Central and North-east</a:t>
            </a:r>
            <a:br>
              <a:rPr lang="en-US" altLang="zh-CN" dirty="0"/>
            </a:br>
            <a:r>
              <a:rPr lang="en-US" altLang="zh-CN" sz="1800" dirty="0">
                <a:solidFill>
                  <a:srgbClr val="A53010"/>
                </a:solidFill>
              </a:rPr>
              <a:t>Note that volume is going down post-2020 further supports the choice of portfolio</a:t>
            </a:r>
            <a:endParaRPr lang="zh-CN" altLang="en-US" sz="2200" dirty="0">
              <a:solidFill>
                <a:srgbClr val="A53010"/>
              </a:solidFill>
            </a:endParaRPr>
          </a:p>
        </p:txBody>
      </p:sp>
      <p:sp>
        <p:nvSpPr>
          <p:cNvPr id="5" name="Text Placeholder 4">
            <a:extLst>
              <a:ext uri="{FF2B5EF4-FFF2-40B4-BE49-F238E27FC236}">
                <a16:creationId xmlns:a16="http://schemas.microsoft.com/office/drawing/2014/main" id="{C06D0594-B3AC-41EF-9078-A98C7C17F7D1}"/>
              </a:ext>
            </a:extLst>
          </p:cNvPr>
          <p:cNvSpPr>
            <a:spLocks noGrp="1"/>
          </p:cNvSpPr>
          <p:nvPr>
            <p:ph type="body" sz="half" idx="2"/>
          </p:nvPr>
        </p:nvSpPr>
        <p:spPr/>
        <p:txBody>
          <a:bodyPr>
            <a:normAutofit fontScale="92500" lnSpcReduction="20000"/>
          </a:bodyPr>
          <a:lstStyle/>
          <a:p>
            <a:r>
              <a:rPr lang="en-US" altLang="zh-CN" dirty="0"/>
              <a:t>VOLUME: Increasing consistency across regions, slightly increasing trend for </a:t>
            </a:r>
            <a:r>
              <a:rPr lang="en-US" altLang="zh-CN" u="sng" dirty="0"/>
              <a:t>Central</a:t>
            </a:r>
            <a:r>
              <a:rPr lang="en-US" altLang="zh-CN" dirty="0"/>
              <a:t> and </a:t>
            </a:r>
            <a:r>
              <a:rPr lang="en-US" altLang="zh-CN" u="sng" dirty="0"/>
              <a:t>North East </a:t>
            </a:r>
            <a:r>
              <a:rPr lang="en-US" altLang="zh-CN" dirty="0"/>
              <a:t>area</a:t>
            </a:r>
          </a:p>
          <a:p>
            <a:r>
              <a:rPr lang="en-US" altLang="zh-CN" dirty="0"/>
              <a:t>PRICE: Significant gain in </a:t>
            </a:r>
            <a:r>
              <a:rPr lang="en-US" altLang="zh-CN" u="sng" dirty="0"/>
              <a:t>central</a:t>
            </a:r>
            <a:r>
              <a:rPr lang="en-US" altLang="zh-CN" dirty="0"/>
              <a:t> area followed by north-east</a:t>
            </a:r>
            <a:endParaRPr lang="zh-CN" altLang="en-US" dirty="0"/>
          </a:p>
        </p:txBody>
      </p:sp>
      <p:pic>
        <p:nvPicPr>
          <p:cNvPr id="3074" name="Picture 2">
            <a:extLst>
              <a:ext uri="{FF2B5EF4-FFF2-40B4-BE49-F238E27FC236}">
                <a16:creationId xmlns:a16="http://schemas.microsoft.com/office/drawing/2014/main" id="{D2EB2BD2-F9E7-48A8-AD3B-5C8A27B7D726}"/>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l="7" r="107"/>
          <a:stretch/>
        </p:blipFill>
        <p:spPr bwMode="auto">
          <a:xfrm>
            <a:off x="662558" y="451918"/>
            <a:ext cx="11309986" cy="385497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1359525-A349-4F4E-B525-0FB49A9C6D53}"/>
              </a:ext>
            </a:extLst>
          </p:cNvPr>
          <p:cNvSpPr/>
          <p:nvPr/>
        </p:nvSpPr>
        <p:spPr>
          <a:xfrm>
            <a:off x="1266824" y="628651"/>
            <a:ext cx="3438525" cy="3276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7">
            <a:extLst>
              <a:ext uri="{FF2B5EF4-FFF2-40B4-BE49-F238E27FC236}">
                <a16:creationId xmlns:a16="http://schemas.microsoft.com/office/drawing/2014/main" id="{FA21C0ED-25FC-4E70-A25A-841FDF186915}"/>
              </a:ext>
            </a:extLst>
          </p:cNvPr>
          <p:cNvSpPr/>
          <p:nvPr/>
        </p:nvSpPr>
        <p:spPr>
          <a:xfrm>
            <a:off x="4705350" y="628651"/>
            <a:ext cx="2905126" cy="3276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8">
            <a:extLst>
              <a:ext uri="{FF2B5EF4-FFF2-40B4-BE49-F238E27FC236}">
                <a16:creationId xmlns:a16="http://schemas.microsoft.com/office/drawing/2014/main" id="{F0DEA099-239C-4473-95B0-52DBC22C3B6C}"/>
              </a:ext>
            </a:extLst>
          </p:cNvPr>
          <p:cNvSpPr/>
          <p:nvPr/>
        </p:nvSpPr>
        <p:spPr>
          <a:xfrm>
            <a:off x="7610476" y="628651"/>
            <a:ext cx="2905126" cy="3276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49996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05432-C69F-49D7-993E-6AD2D26267BC}"/>
              </a:ext>
            </a:extLst>
          </p:cNvPr>
          <p:cNvSpPr>
            <a:spLocks noGrp="1"/>
          </p:cNvSpPr>
          <p:nvPr>
            <p:ph type="title"/>
          </p:nvPr>
        </p:nvSpPr>
        <p:spPr/>
        <p:txBody>
          <a:bodyPr>
            <a:normAutofit fontScale="90000"/>
          </a:bodyPr>
          <a:lstStyle/>
          <a:p>
            <a:r>
              <a:rPr lang="en-US" altLang="zh-CN" dirty="0"/>
              <a:t>Property age: no. of years since lease commencement</a:t>
            </a:r>
            <a:endParaRPr lang="zh-CN" altLang="en-US" dirty="0"/>
          </a:p>
        </p:txBody>
      </p:sp>
      <p:sp>
        <p:nvSpPr>
          <p:cNvPr id="4" name="Text Placeholder 3">
            <a:extLst>
              <a:ext uri="{FF2B5EF4-FFF2-40B4-BE49-F238E27FC236}">
                <a16:creationId xmlns:a16="http://schemas.microsoft.com/office/drawing/2014/main" id="{A76610B0-6037-4192-AF47-609A62F5E26C}"/>
              </a:ext>
            </a:extLst>
          </p:cNvPr>
          <p:cNvSpPr>
            <a:spLocks noGrp="1"/>
          </p:cNvSpPr>
          <p:nvPr>
            <p:ph type="body" sz="half" idx="2"/>
          </p:nvPr>
        </p:nvSpPr>
        <p:spPr/>
        <p:txBody>
          <a:bodyPr/>
          <a:lstStyle/>
          <a:p>
            <a:r>
              <a:rPr lang="en-US" altLang="zh-CN" dirty="0"/>
              <a:t>CHOICE OF PORTFOLIO:</a:t>
            </a:r>
          </a:p>
          <a:p>
            <a:r>
              <a:rPr lang="en-US" altLang="zh-CN" dirty="0"/>
              <a:t>The chart shows that optimal no of years to hold the property is approx.7- 15 years.</a:t>
            </a:r>
          </a:p>
          <a:p>
            <a:endParaRPr lang="en-US" altLang="zh-CN" b="1" dirty="0"/>
          </a:p>
          <a:p>
            <a:r>
              <a:rPr lang="en-US" altLang="zh-CN" b="1" dirty="0"/>
              <a:t>Gaps</a:t>
            </a:r>
            <a:r>
              <a:rPr lang="en-US" altLang="zh-CN" dirty="0"/>
              <a:t>: </a:t>
            </a:r>
          </a:p>
          <a:p>
            <a:pPr marL="285750" indent="-285750">
              <a:buFontTx/>
              <a:buChar char="-"/>
            </a:pPr>
            <a:r>
              <a:rPr lang="en-US" altLang="zh-CN" dirty="0"/>
              <a:t>Returns do not consider inflationary impact which should lower the returns</a:t>
            </a:r>
          </a:p>
          <a:p>
            <a:pPr marL="285750" indent="-285750">
              <a:buFontTx/>
              <a:buChar char="-"/>
            </a:pPr>
            <a:r>
              <a:rPr lang="en-US" altLang="zh-CN" dirty="0"/>
              <a:t>Analysis assumes an initial price that is based on resale prices</a:t>
            </a:r>
          </a:p>
          <a:p>
            <a:endParaRPr lang="zh-CN" altLang="en-US" dirty="0"/>
          </a:p>
        </p:txBody>
      </p:sp>
      <p:pic>
        <p:nvPicPr>
          <p:cNvPr id="4098" name="Picture 2">
            <a:extLst>
              <a:ext uri="{FF2B5EF4-FFF2-40B4-BE49-F238E27FC236}">
                <a16:creationId xmlns:a16="http://schemas.microsoft.com/office/drawing/2014/main" id="{145EDD7F-2810-45DF-88E6-59C1BEB282B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374913" y="446088"/>
            <a:ext cx="5077800" cy="54149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9312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1FF9CEF5-A50D-4B8B-9852-D76F703786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close up of abstract drawing of downtown buildings">
            <a:extLst>
              <a:ext uri="{FF2B5EF4-FFF2-40B4-BE49-F238E27FC236}">
                <a16:creationId xmlns:a16="http://schemas.microsoft.com/office/drawing/2014/main" id="{9E8E76DD-36CE-456F-AE4B-0CA05DD4A062}"/>
              </a:ext>
            </a:extLst>
          </p:cNvPr>
          <p:cNvPicPr>
            <a:picLocks noChangeAspect="1"/>
          </p:cNvPicPr>
          <p:nvPr/>
        </p:nvPicPr>
        <p:blipFill rotWithShape="1">
          <a:blip r:embed="rId2">
            <a:duotone>
              <a:schemeClr val="bg2">
                <a:shade val="45000"/>
                <a:satMod val="135000"/>
              </a:schemeClr>
              <a:prstClr val="white"/>
            </a:duotone>
            <a:alphaModFix amt="40000"/>
          </a:blip>
          <a:srcRect t="16357"/>
          <a:stretch/>
        </p:blipFill>
        <p:spPr>
          <a:xfrm>
            <a:off x="20" y="10"/>
            <a:ext cx="12191980" cy="6857990"/>
          </a:xfrm>
          <a:prstGeom prst="rect">
            <a:avLst/>
          </a:prstGeom>
        </p:spPr>
      </p:pic>
      <p:sp>
        <p:nvSpPr>
          <p:cNvPr id="2" name="Title 1">
            <a:extLst>
              <a:ext uri="{FF2B5EF4-FFF2-40B4-BE49-F238E27FC236}">
                <a16:creationId xmlns:a16="http://schemas.microsoft.com/office/drawing/2014/main" id="{595E423F-7192-4CEF-A3DE-67A5D88963FC}"/>
              </a:ext>
            </a:extLst>
          </p:cNvPr>
          <p:cNvSpPr>
            <a:spLocks noGrp="1"/>
          </p:cNvSpPr>
          <p:nvPr>
            <p:ph type="ctrTitle"/>
          </p:nvPr>
        </p:nvSpPr>
        <p:spPr>
          <a:xfrm>
            <a:off x="2589213" y="157807"/>
            <a:ext cx="8915399" cy="2262781"/>
          </a:xfrm>
        </p:spPr>
        <p:txBody>
          <a:bodyPr>
            <a:normAutofit/>
          </a:bodyPr>
          <a:lstStyle/>
          <a:p>
            <a:r>
              <a:rPr lang="en-US" altLang="zh-CN" dirty="0"/>
              <a:t>Conclusion</a:t>
            </a:r>
            <a:endParaRPr lang="en-US" dirty="0"/>
          </a:p>
        </p:txBody>
      </p:sp>
      <p:sp>
        <p:nvSpPr>
          <p:cNvPr id="3" name="Subtitle 2">
            <a:extLst>
              <a:ext uri="{FF2B5EF4-FFF2-40B4-BE49-F238E27FC236}">
                <a16:creationId xmlns:a16="http://schemas.microsoft.com/office/drawing/2014/main" id="{18F4C5B9-7CE7-4198-A777-E8552CCFF3A6}"/>
              </a:ext>
            </a:extLst>
          </p:cNvPr>
          <p:cNvSpPr>
            <a:spLocks noGrp="1"/>
          </p:cNvSpPr>
          <p:nvPr>
            <p:ph type="subTitle" idx="1"/>
          </p:nvPr>
        </p:nvSpPr>
        <p:spPr>
          <a:xfrm>
            <a:off x="2589213" y="2420589"/>
            <a:ext cx="8915399" cy="3483074"/>
          </a:xfrm>
        </p:spPr>
        <p:txBody>
          <a:bodyPr>
            <a:normAutofit/>
          </a:bodyPr>
          <a:lstStyle/>
          <a:p>
            <a:r>
              <a:rPr lang="en-US" altLang="zh-CN" dirty="0"/>
              <a:t>For higher profitability:</a:t>
            </a:r>
          </a:p>
          <a:p>
            <a:pPr marL="342900" indent="-342900">
              <a:buFontTx/>
              <a:buChar char="-"/>
            </a:pPr>
            <a:r>
              <a:rPr lang="en-US" altLang="zh-CN" dirty="0"/>
              <a:t>More central area</a:t>
            </a:r>
          </a:p>
          <a:p>
            <a:pPr marL="342900" indent="-342900">
              <a:buFontTx/>
              <a:buChar char="-"/>
            </a:pPr>
            <a:r>
              <a:rPr lang="en-US" altLang="zh-CN" dirty="0"/>
              <a:t>Higher floor units to be developed</a:t>
            </a:r>
          </a:p>
          <a:p>
            <a:pPr marL="342900" indent="-342900">
              <a:buFontTx/>
              <a:buChar char="-"/>
            </a:pPr>
            <a:r>
              <a:rPr lang="en-US" altLang="zh-CN" dirty="0"/>
              <a:t>15-year old resale flats</a:t>
            </a:r>
          </a:p>
        </p:txBody>
      </p:sp>
      <p:grpSp>
        <p:nvGrpSpPr>
          <p:cNvPr id="76" name="Group 75">
            <a:extLst>
              <a:ext uri="{FF2B5EF4-FFF2-40B4-BE49-F238E27FC236}">
                <a16:creationId xmlns:a16="http://schemas.microsoft.com/office/drawing/2014/main" id="{065753F1-EEE2-45ED-88A1-ECB4A495D0A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77" name="Freeform 27">
              <a:extLst>
                <a:ext uri="{FF2B5EF4-FFF2-40B4-BE49-F238E27FC236}">
                  <a16:creationId xmlns:a16="http://schemas.microsoft.com/office/drawing/2014/main" id="{3E3E7343-7B0A-4265-B9DA-56CE35551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78" name="Freeform 28">
              <a:extLst>
                <a:ext uri="{FF2B5EF4-FFF2-40B4-BE49-F238E27FC236}">
                  <a16:creationId xmlns:a16="http://schemas.microsoft.com/office/drawing/2014/main" id="{608D2FF5-E7CA-448D-8B61-42FAA7A0C8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79" name="Freeform 29">
              <a:extLst>
                <a:ext uri="{FF2B5EF4-FFF2-40B4-BE49-F238E27FC236}">
                  <a16:creationId xmlns:a16="http://schemas.microsoft.com/office/drawing/2014/main" id="{DC186DC7-6F76-40B7-8268-20660160E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80" name="Freeform 30">
              <a:extLst>
                <a:ext uri="{FF2B5EF4-FFF2-40B4-BE49-F238E27FC236}">
                  <a16:creationId xmlns:a16="http://schemas.microsoft.com/office/drawing/2014/main" id="{4C8DDEC4-2C9A-4271-BBB3-577233F2E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81" name="Freeform 31">
              <a:extLst>
                <a:ext uri="{FF2B5EF4-FFF2-40B4-BE49-F238E27FC236}">
                  <a16:creationId xmlns:a16="http://schemas.microsoft.com/office/drawing/2014/main" id="{D8DB0C2B-A79C-421F-88AB-DC7B12527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82" name="Freeform 32">
              <a:extLst>
                <a:ext uri="{FF2B5EF4-FFF2-40B4-BE49-F238E27FC236}">
                  <a16:creationId xmlns:a16="http://schemas.microsoft.com/office/drawing/2014/main" id="{B3BC96E3-7FEF-4BFD-8E2C-028CB3772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83" name="Freeform 33">
              <a:extLst>
                <a:ext uri="{FF2B5EF4-FFF2-40B4-BE49-F238E27FC236}">
                  <a16:creationId xmlns:a16="http://schemas.microsoft.com/office/drawing/2014/main" id="{E7ED35DB-BAAE-4771-A0A0-65647ACC5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84" name="Freeform 34">
              <a:extLst>
                <a:ext uri="{FF2B5EF4-FFF2-40B4-BE49-F238E27FC236}">
                  <a16:creationId xmlns:a16="http://schemas.microsoft.com/office/drawing/2014/main" id="{4407B080-4ED5-43EB-8CCE-B43B336EF6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85" name="Freeform 35">
              <a:extLst>
                <a:ext uri="{FF2B5EF4-FFF2-40B4-BE49-F238E27FC236}">
                  <a16:creationId xmlns:a16="http://schemas.microsoft.com/office/drawing/2014/main" id="{8C10C675-F599-45D3-8177-D7F7DEC16C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86" name="Freeform 36">
              <a:extLst>
                <a:ext uri="{FF2B5EF4-FFF2-40B4-BE49-F238E27FC236}">
                  <a16:creationId xmlns:a16="http://schemas.microsoft.com/office/drawing/2014/main" id="{E2566A74-B9B1-469F-A373-3B3C60175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87" name="Freeform 37">
              <a:extLst>
                <a:ext uri="{FF2B5EF4-FFF2-40B4-BE49-F238E27FC236}">
                  <a16:creationId xmlns:a16="http://schemas.microsoft.com/office/drawing/2014/main" id="{D108E5CB-8D77-4568-B6FF-2C30321345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88" name="Freeform 38">
              <a:extLst>
                <a:ext uri="{FF2B5EF4-FFF2-40B4-BE49-F238E27FC236}">
                  <a16:creationId xmlns:a16="http://schemas.microsoft.com/office/drawing/2014/main" id="{7D8349D8-2AE2-4C78-84ED-22125F147B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90" name="Rectangle 89">
            <a:extLst>
              <a:ext uri="{FF2B5EF4-FFF2-40B4-BE49-F238E27FC236}">
                <a16:creationId xmlns:a16="http://schemas.microsoft.com/office/drawing/2014/main" id="{30684D86-C9D1-40C3-A9B6-EC935C7312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92" name="Freeform 33">
            <a:extLst>
              <a:ext uri="{FF2B5EF4-FFF2-40B4-BE49-F238E27FC236}">
                <a16:creationId xmlns:a16="http://schemas.microsoft.com/office/drawing/2014/main" id="{1EDF7896-F56A-49DA-90F3-F5CE8B98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Tree>
    <p:extLst>
      <p:ext uri="{BB962C8B-B14F-4D97-AF65-F5344CB8AC3E}">
        <p14:creationId xmlns:p14="http://schemas.microsoft.com/office/powerpoint/2010/main" val="3007305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400"/>
                                        <p:tgtEl>
                                          <p:spTgt spid="3">
                                            <p:txEl>
                                              <p:pRg st="2" end="2"/>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400"/>
                                        <p:tgtEl>
                                          <p:spTgt spid="3">
                                            <p:txEl>
                                              <p:pRg st="3" end="3"/>
                                            </p:txEl>
                                          </p:spTgt>
                                        </p:tgtEl>
                                      </p:cBhvr>
                                    </p:animEffect>
                                  </p:childTnLst>
                                </p:cTn>
                              </p:par>
                              <p:par>
                                <p:cTn id="17" presetID="10" presetClass="entr" presetSubtype="0" fill="hold" grpId="0" nodeType="withEffect">
                                  <p:stCondLst>
                                    <p:cond delay="1000"/>
                                  </p:stCondLst>
                                  <p:iterate type="lt">
                                    <p:tmPct val="10000"/>
                                  </p:iterate>
                                  <p:childTnLst>
                                    <p:set>
                                      <p:cBhvr>
                                        <p:cTn id="18" dur="1" fill="hold">
                                          <p:stCondLst>
                                            <p:cond delay="0"/>
                                          </p:stCondLst>
                                        </p:cTn>
                                        <p:tgtEl>
                                          <p:spTgt spid="2"/>
                                        </p:tgtEl>
                                        <p:attrNameLst>
                                          <p:attrName>style.visibility</p:attrName>
                                        </p:attrNameLst>
                                      </p:cBhvr>
                                      <p:to>
                                        <p:strVal val="visible"/>
                                      </p:to>
                                    </p:set>
                                    <p:animEffect transition="in" filter="fade">
                                      <p:cBhvr>
                                        <p:cTn id="1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30306FE-3C13-447E-86EE-A14EA9341C8A}">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489A431E-722E-4593-BF48-1C42686E47A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7F4E112-810E-4A37-A8B2-3B5DDE77149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Wisp design</Template>
  <TotalTime>1080</TotalTime>
  <Words>289</Words>
  <Application>Microsoft Office PowerPoint</Application>
  <PresentationFormat>Widescreen</PresentationFormat>
  <Paragraphs>64</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Century Gothic</vt:lpstr>
      <vt:lpstr>Wingdings 3</vt:lpstr>
      <vt:lpstr>Wisp</vt:lpstr>
      <vt:lpstr>Property market research for the past 3 decades</vt:lpstr>
      <vt:lpstr>Process</vt:lpstr>
      <vt:lpstr>Focus: Standard (non-premium) flat models</vt:lpstr>
      <vt:lpstr>Distribution of prices in the last 3 decades</vt:lpstr>
      <vt:lpstr>Higher vs lower-floor units</vt:lpstr>
      <vt:lpstr>CHOICE OF PORTFOLIO: Central and North-east Note that volume is going down post-2020 further supports the choice of portfolio</vt:lpstr>
      <vt:lpstr>Property age: no. of years since lease commencement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Shift in HDB resale price in the past decade</dc:title>
  <dc:creator>Lam Grace</dc:creator>
  <cp:lastModifiedBy>Grace Lam</cp:lastModifiedBy>
  <cp:revision>32</cp:revision>
  <dcterms:created xsi:type="dcterms:W3CDTF">2021-07-15T17:35:38Z</dcterms:created>
  <dcterms:modified xsi:type="dcterms:W3CDTF">2021-10-19T07:36:09Z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